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3F4"/>
          </a:solidFill>
        </a:fill>
      </a:tcStyle>
    </a:wholeTbl>
    <a:band2H>
      <a:tcTxStyle b="def" i="def"/>
      <a:tcStyle>
        <a:tcBdr/>
        <a:fill>
          <a:solidFill>
            <a:srgbClr val="EBF2FA"/>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4D7"/>
          </a:solidFill>
        </a:fill>
      </a:tcStyle>
    </a:wholeTbl>
    <a:band2H>
      <a:tcTxStyle b="def" i="def"/>
      <a:tcStyle>
        <a:tcBdr/>
        <a:fill>
          <a:solidFill>
            <a:srgbClr val="FFF9EC"/>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2F9"/>
          </a:solidFill>
        </a:fill>
      </a:tcStyle>
    </a:wholeTbl>
    <a:band2H>
      <a:tcTxStyle b="def" i="def"/>
      <a:tcStyle>
        <a:tcBdr/>
        <a:fill>
          <a:solidFill>
            <a:srgbClr val="F7F1FC"/>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halkduster"/>
          <a:ea typeface="Chalkduster"/>
          <a:cs typeface="Chalkduster"/>
        </a:font>
        <a:srgbClr val="BF00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4E6FF"/>
          </a:solidFill>
        </a:fill>
      </a:tcStyle>
    </a:wholeTbl>
    <a:band2H>
      <a:tcTxStyle b="def" i="def"/>
      <a:tcStyle>
        <a:tcBdr/>
        <a:fill>
          <a:solidFill>
            <a:srgbClr val="FFFFFF"/>
          </a:solidFill>
        </a:fill>
      </a:tcStyle>
    </a:band2H>
    <a:firstCol>
      <a:tcTxStyle b="on" i="of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halkduster"/>
          <a:ea typeface="Chalkduster"/>
          <a:cs typeface="Chalkduster"/>
        </a:font>
        <a:srgbClr val="BF00FF"/>
      </a:tcTxStyle>
      <a:tcStyle>
        <a:tcBdr>
          <a:left>
            <a:ln w="12700" cap="flat">
              <a:noFill/>
              <a:miter lim="400000"/>
            </a:ln>
          </a:left>
          <a:right>
            <a:ln w="12700" cap="flat">
              <a:noFill/>
              <a:miter lim="400000"/>
            </a:ln>
          </a:right>
          <a:top>
            <a:ln w="50800" cap="flat">
              <a:solidFill>
                <a:srgbClr val="BF00FF"/>
              </a:solidFill>
              <a:prstDash val="solid"/>
              <a:round/>
            </a:ln>
          </a:top>
          <a:bottom>
            <a:ln w="25400" cap="flat">
              <a:solidFill>
                <a:srgbClr val="BF00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BF00FF"/>
              </a:solidFill>
              <a:prstDash val="solid"/>
              <a:round/>
            </a:ln>
          </a:top>
          <a:bottom>
            <a:ln w="25400" cap="flat">
              <a:solidFill>
                <a:srgbClr val="BF00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halkduster"/>
          <a:ea typeface="Chalkduster"/>
          <a:cs typeface="Chalkduster"/>
        </a:font>
        <a:srgbClr val="BF00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FF"/>
          </a:solidFill>
        </a:fill>
      </a:tcStyle>
    </a:wholeTbl>
    <a:band2H>
      <a:tcTxStyle b="def" i="def"/>
      <a:tcStyle>
        <a:tcBdr/>
        <a:fill>
          <a:solidFill>
            <a:srgbClr val="F4E6FF"/>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F00FF"/>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F00FF"/>
          </a:solid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BF00FF"/>
          </a:solidFill>
        </a:fill>
      </a:tcStyle>
    </a:firstRow>
  </a:tblStyle>
  <a:tblStyle styleId="{2708684C-4D16-4618-839F-0558EEFCDFE6}" styleName="">
    <a:tblBg/>
    <a:wholeTbl>
      <a:tcTxStyle b="off"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halkduster"/>
          <a:ea typeface="Chalkduster"/>
          <a:cs typeface="Chalkduste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2616200"/>
            <a:ext cx="10464800" cy="2540000"/>
          </a:xfrm>
          <a:prstGeom prst="rect">
            <a:avLst/>
          </a:prstGeom>
        </p:spPr>
        <p:txBody>
          <a:bodyPr anchor="b"/>
          <a:lstStyle/>
          <a:p>
            <a:pPr/>
            <a:r>
              <a:t>Title Text</a:t>
            </a:r>
          </a:p>
        </p:txBody>
      </p:sp>
      <p:sp>
        <p:nvSpPr>
          <p:cNvPr id="12" name="Body Level One…"/>
          <p:cNvSpPr txBox="1"/>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571500"/>
          </a:xfrm>
          <a:prstGeom prst="rect">
            <a:avLst/>
          </a:prstGeom>
        </p:spPr>
        <p:txBody>
          <a:bodyPr anchor="t"/>
          <a:lstStyle>
            <a:lvl1pPr marL="0" indent="0" algn="ctr">
              <a:spcBef>
                <a:spcPts val="0"/>
              </a:spcBef>
              <a:buSzTx/>
              <a:buNone/>
              <a:defRPr sz="2400"/>
            </a:lvl1pPr>
            <a:lvl2pPr marL="952500" indent="-381000" algn="ctr">
              <a:spcBef>
                <a:spcPts val="0"/>
              </a:spcBef>
              <a:buBlip>
                <a:blip r:embed="rId2"/>
              </a:buBlip>
              <a:defRPr sz="2400"/>
            </a:lvl2pPr>
            <a:lvl3pPr marL="1524000" indent="-381000" algn="ctr">
              <a:spcBef>
                <a:spcPts val="0"/>
              </a:spcBef>
              <a:buBlip>
                <a:blip r:embed="rId2"/>
              </a:buBlip>
              <a:defRPr sz="2400"/>
            </a:lvl3pPr>
            <a:lvl4pPr marL="2095500" indent="-381000" algn="ctr">
              <a:spcBef>
                <a:spcPts val="0"/>
              </a:spcBef>
              <a:buBlip>
                <a:blip r:embed="rId2"/>
              </a:buBlip>
              <a:defRPr sz="2400"/>
            </a:lvl4pPr>
            <a:lvl5pPr marL="2667000" indent="-381000" algn="ctr">
              <a:spcBef>
                <a:spcPts val="0"/>
              </a:spcBef>
              <a:buBlip>
                <a:blip r:embed="rId2"/>
              </a:buBlip>
              <a:defRPr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13"/>
          </p:nvPr>
        </p:nvSpPr>
        <p:spPr>
          <a:xfrm>
            <a:off x="1270000" y="4518049"/>
            <a:ext cx="10464800" cy="717503"/>
          </a:xfrm>
          <a:prstGeom prst="rect">
            <a:avLst/>
          </a:prstGeom>
        </p:spPr>
        <p:txBody>
          <a:bodyPr/>
          <a:lstStyle/>
          <a:p>
            <a:pPr marL="0" indent="0" algn="ctr">
              <a:spcBef>
                <a:spcPts val="2400"/>
              </a:spcBef>
              <a:buSzTx/>
              <a:buNone/>
              <a:defRPr sz="3800"/>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769776" y="-216732"/>
            <a:ext cx="14960603" cy="10287002"/>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358900" y="-1143000"/>
            <a:ext cx="14668500" cy="10058400"/>
          </a:xfrm>
          <a:prstGeom prst="rect">
            <a:avLst/>
          </a:prstGeom>
        </p:spPr>
        <p:txBody>
          <a:bodyPr lIns="91439" tIns="45719" rIns="91439" bIns="45719" anchor="t">
            <a:noAutofit/>
          </a:bodyPr>
          <a:lstStyle/>
          <a:p>
            <a:pPr/>
          </a:p>
        </p:txBody>
      </p:sp>
      <p:sp>
        <p:nvSpPr>
          <p:cNvPr id="21" name="Title Text"/>
          <p:cNvSpPr txBox="1"/>
          <p:nvPr>
            <p:ph type="title"/>
          </p:nvPr>
        </p:nvSpPr>
        <p:spPr>
          <a:xfrm>
            <a:off x="1181100" y="6794500"/>
            <a:ext cx="10642600" cy="1511300"/>
          </a:xfrm>
          <a:prstGeom prst="rect">
            <a:avLst/>
          </a:prstGeom>
        </p:spPr>
        <p:txBody>
          <a:bodyPr/>
          <a:lstStyle/>
          <a:p>
            <a:pPr/>
            <a:r>
              <a:t>Title Text</a:t>
            </a:r>
          </a:p>
        </p:txBody>
      </p:sp>
      <p:sp>
        <p:nvSpPr>
          <p:cNvPr id="22" name="Body Level One…"/>
          <p:cNvSpPr txBox="1"/>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606800"/>
            <a:ext cx="10464800" cy="2540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044700" y="-25400"/>
            <a:ext cx="12534901" cy="8648700"/>
          </a:xfrm>
          <a:prstGeom prst="rect">
            <a:avLst/>
          </a:prstGeom>
        </p:spPr>
        <p:txBody>
          <a:bodyPr lIns="91439" tIns="45719" rIns="91439" bIns="45719" anchor="t">
            <a:noAutofit/>
          </a:bodyPr>
          <a:lstStyle/>
          <a:p>
            <a:pPr/>
          </a:p>
        </p:txBody>
      </p:sp>
      <p:sp>
        <p:nvSpPr>
          <p:cNvPr id="39" name="Title Text"/>
          <p:cNvSpPr txBox="1"/>
          <p:nvPr>
            <p:ph type="title"/>
          </p:nvPr>
        </p:nvSpPr>
        <p:spPr>
          <a:xfrm>
            <a:off x="609600" y="1155700"/>
            <a:ext cx="5994400" cy="3568700"/>
          </a:xfrm>
          <a:prstGeom prst="rect">
            <a:avLst/>
          </a:prstGeom>
        </p:spPr>
        <p:txBody>
          <a:bodyPr anchor="b"/>
          <a:lstStyle>
            <a:lvl1pPr>
              <a:defRPr sz="5800"/>
            </a:lvl1pPr>
          </a:lstStyle>
          <a:p>
            <a:pPr/>
            <a:r>
              <a:t>Title Text</a:t>
            </a:r>
          </a:p>
        </p:txBody>
      </p:sp>
      <p:sp>
        <p:nvSpPr>
          <p:cNvPr id="40" name="Body Level One…"/>
          <p:cNvSpPr txBox="1"/>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1270000" y="203200"/>
            <a:ext cx="10464800" cy="2540000"/>
          </a:xfrm>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1270000" y="203200"/>
            <a:ext cx="10464800" cy="2540000"/>
          </a:xfrm>
          <a:prstGeom prst="rect">
            <a:avLst/>
          </a:prstGeom>
        </p:spPr>
        <p:txBody>
          <a:bodyPr/>
          <a:lstStyle/>
          <a:p>
            <a:pPr/>
            <a:r>
              <a:t>Title Text</a:t>
            </a:r>
          </a:p>
        </p:txBody>
      </p:sp>
      <p:sp>
        <p:nvSpPr>
          <p:cNvPr id="57" name="Body Level One…"/>
          <p:cNvSpPr txBox="1"/>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3543300" y="2018930"/>
            <a:ext cx="10299700" cy="7112001"/>
          </a:xfrm>
          <a:prstGeom prst="rect">
            <a:avLst/>
          </a:prstGeom>
        </p:spPr>
        <p:txBody>
          <a:bodyPr lIns="91439" tIns="45719" rIns="91439" bIns="45719" anchor="t">
            <a:noAutofit/>
          </a:bodyPr>
          <a:lstStyle/>
          <a:p>
            <a:pPr/>
          </a:p>
        </p:txBody>
      </p:sp>
      <p:sp>
        <p:nvSpPr>
          <p:cNvPr id="66" name="Title Text"/>
          <p:cNvSpPr txBox="1"/>
          <p:nvPr>
            <p:ph type="title"/>
          </p:nvPr>
        </p:nvSpPr>
        <p:spPr>
          <a:xfrm>
            <a:off x="1270000" y="203200"/>
            <a:ext cx="10464800" cy="2540000"/>
          </a:xfrm>
          <a:prstGeom prst="rect">
            <a:avLst/>
          </a:prstGeom>
        </p:spPr>
        <p:txBody>
          <a:bodyPr/>
          <a:lstStyle/>
          <a:p>
            <a:pPr/>
            <a:r>
              <a:t>Title Text</a:t>
            </a:r>
          </a:p>
        </p:txBody>
      </p:sp>
      <p:sp>
        <p:nvSpPr>
          <p:cNvPr id="67" name="Body Level One…"/>
          <p:cNvSpPr txBox="1"/>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256724" y="9197832"/>
            <a:ext cx="409839" cy="45416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idx="13"/>
          </p:nvPr>
        </p:nvSpPr>
        <p:spPr>
          <a:xfrm>
            <a:off x="4703922" y="3389019"/>
            <a:ext cx="9639302" cy="6401759"/>
          </a:xfrm>
          <a:prstGeom prst="rect">
            <a:avLst/>
          </a:prstGeom>
        </p:spPr>
        <p:txBody>
          <a:bodyPr lIns="91439" tIns="45719" rIns="91439" bIns="45719" anchor="t">
            <a:noAutofit/>
          </a:bodyPr>
          <a:lstStyle/>
          <a:p>
            <a:pPr/>
          </a:p>
        </p:txBody>
      </p:sp>
      <p:sp>
        <p:nvSpPr>
          <p:cNvPr id="84" name="Image"/>
          <p:cNvSpPr/>
          <p:nvPr>
            <p:ph type="pic" sz="half" idx="14"/>
          </p:nvPr>
        </p:nvSpPr>
        <p:spPr>
          <a:xfrm>
            <a:off x="7281774" y="-1330382"/>
            <a:ext cx="4978402" cy="6332526"/>
          </a:xfrm>
          <a:prstGeom prst="rect">
            <a:avLst/>
          </a:prstGeom>
        </p:spPr>
        <p:txBody>
          <a:bodyPr lIns="91439" tIns="45719" rIns="91439" bIns="45719" anchor="t">
            <a:noAutofit/>
          </a:bodyPr>
          <a:lstStyle/>
          <a:p>
            <a:pPr/>
          </a:p>
        </p:txBody>
      </p:sp>
      <p:sp>
        <p:nvSpPr>
          <p:cNvPr id="85" name="Image"/>
          <p:cNvSpPr/>
          <p:nvPr>
            <p:ph type="pic" idx="15"/>
          </p:nvPr>
        </p:nvSpPr>
        <p:spPr>
          <a:xfrm>
            <a:off x="-3213100" y="762000"/>
            <a:ext cx="12280900" cy="8496301"/>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297011" y="9197832"/>
            <a:ext cx="409839" cy="454169"/>
          </a:xfrm>
          <a:prstGeom prst="rect">
            <a:avLst/>
          </a:prstGeom>
          <a:ln w="12700">
            <a:miter lim="400000"/>
          </a:ln>
        </p:spPr>
        <p:txBody>
          <a:bodyPr wrap="none" lIns="50800" tIns="50800" rIns="50800" bIns="50800" anchor="b">
            <a:spAutoFit/>
          </a:bodyPr>
          <a:lstStyle>
            <a:lvl1pPr>
              <a:defRPr sz="18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1pPr>
      <a:lvl2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2pPr>
      <a:lvl3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3pPr>
      <a:lvl4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4pPr>
      <a:lvl5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5pPr>
      <a:lvl6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6pPr>
      <a:lvl7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7pPr>
      <a:lvl8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8pPr>
      <a:lvl9pPr marL="0" marR="0" indent="0" algn="ctr" defTabSz="457200" rtl="0" latinLnBrk="0">
        <a:lnSpc>
          <a:spcPct val="100000"/>
        </a:lnSpc>
        <a:spcBef>
          <a:spcPts val="0"/>
        </a:spcBef>
        <a:spcAft>
          <a:spcPts val="0"/>
        </a:spcAft>
        <a:buClrTx/>
        <a:buSzTx/>
        <a:buFontTx/>
        <a:buNone/>
        <a:tabLst/>
        <a:defRPr b="0" baseline="0" cap="none" i="0" spc="0" strike="noStrike" sz="7200" u="none">
          <a:solidFill>
            <a:srgbClr val="FFFFFF"/>
          </a:solidFill>
          <a:uFillTx/>
          <a:latin typeface="Chalkduster"/>
          <a:ea typeface="Chalkduster"/>
          <a:cs typeface="Chalkduster"/>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1pPr>
      <a:lvl2pPr marL="1143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2pPr>
      <a:lvl3pPr marL="1714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3pPr>
      <a:lvl4pPr marL="2286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4pPr>
      <a:lvl5pPr marL="2857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5pPr>
      <a:lvl6pPr marL="3429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6pPr>
      <a:lvl7pPr marL="4000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7pPr>
      <a:lvl8pPr marL="4572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8pPr>
      <a:lvl9pPr marL="5143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solidFill>
            <a:srgbClr val="FFFFFF"/>
          </a:solidFill>
          <a:uFillTx/>
          <a:latin typeface="Chalkduster"/>
          <a:ea typeface="Chalkduster"/>
          <a:cs typeface="Chalkduster"/>
          <a:sym typeface="Chalkduster"/>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halkdus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2.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5.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6.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4.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5.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6.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Writing your Story:…"/>
          <p:cNvSpPr txBox="1"/>
          <p:nvPr>
            <p:ph type="ctrTitle"/>
          </p:nvPr>
        </p:nvSpPr>
        <p:spPr>
          <a:xfrm>
            <a:off x="1269999" y="2514600"/>
            <a:ext cx="10464802" cy="2540001"/>
          </a:xfrm>
          <a:prstGeom prst="rect">
            <a:avLst/>
          </a:prstGeom>
        </p:spPr>
        <p:txBody>
          <a:bodyPr/>
          <a:lstStyle>
            <a:lvl1pPr defTabSz="416052">
              <a:defRPr sz="9919">
                <a:latin typeface="Chalkboard"/>
                <a:ea typeface="Chalkboard"/>
                <a:cs typeface="Chalkboard"/>
                <a:sym typeface="Chalkboard"/>
              </a:defRPr>
            </a:lvl1pPr>
          </a:lstStyle>
          <a:p>
            <a:pPr/>
            <a:r>
              <a:t>A Lesson in Genre</a:t>
            </a:r>
          </a:p>
        </p:txBody>
      </p:sp>
      <p:pic>
        <p:nvPicPr>
          <p:cNvPr id="120" name="Image" descr="Image"/>
          <p:cNvPicPr>
            <a:picLocks noChangeAspect="1"/>
          </p:cNvPicPr>
          <p:nvPr/>
        </p:nvPicPr>
        <p:blipFill>
          <a:blip r:embed="rId2">
            <a:extLst/>
          </a:blip>
          <a:srcRect l="22040" t="10663" r="22042" b="10671"/>
          <a:stretch>
            <a:fillRect/>
          </a:stretch>
        </p:blipFill>
        <p:spPr>
          <a:xfrm>
            <a:off x="9601096" y="5494137"/>
            <a:ext cx="2408252" cy="3388123"/>
          </a:xfrm>
          <a:custGeom>
            <a:avLst/>
            <a:gdLst/>
            <a:ahLst/>
            <a:cxnLst>
              <a:cxn ang="0">
                <a:pos x="wd2" y="hd2"/>
              </a:cxn>
              <a:cxn ang="5400000">
                <a:pos x="wd2" y="hd2"/>
              </a:cxn>
              <a:cxn ang="10800000">
                <a:pos x="wd2" y="hd2"/>
              </a:cxn>
              <a:cxn ang="16200000">
                <a:pos x="wd2" y="hd2"/>
              </a:cxn>
            </a:cxnLst>
            <a:rect l="0" t="0" r="r" b="b"/>
            <a:pathLst>
              <a:path w="21561" h="21600" fill="norm" stroke="1" extrusionOk="0">
                <a:moveTo>
                  <a:pt x="3752" y="0"/>
                </a:moveTo>
                <a:lnTo>
                  <a:pt x="3525" y="162"/>
                </a:lnTo>
                <a:lnTo>
                  <a:pt x="3301" y="324"/>
                </a:lnTo>
                <a:lnTo>
                  <a:pt x="3326" y="1561"/>
                </a:lnTo>
                <a:cubicBezTo>
                  <a:pt x="3347" y="2468"/>
                  <a:pt x="3387" y="2821"/>
                  <a:pt x="3472" y="2882"/>
                </a:cubicBezTo>
                <a:cubicBezTo>
                  <a:pt x="3537" y="2928"/>
                  <a:pt x="3889" y="2978"/>
                  <a:pt x="4278" y="2996"/>
                </a:cubicBezTo>
                <a:cubicBezTo>
                  <a:pt x="4838" y="3022"/>
                  <a:pt x="4957" y="3047"/>
                  <a:pt x="4921" y="3125"/>
                </a:cubicBezTo>
                <a:cubicBezTo>
                  <a:pt x="4896" y="3177"/>
                  <a:pt x="4864" y="3718"/>
                  <a:pt x="4850" y="4327"/>
                </a:cubicBezTo>
                <a:cubicBezTo>
                  <a:pt x="4827" y="5254"/>
                  <a:pt x="4845" y="5450"/>
                  <a:pt x="4961" y="5541"/>
                </a:cubicBezTo>
                <a:cubicBezTo>
                  <a:pt x="5037" y="5601"/>
                  <a:pt x="5075" y="5669"/>
                  <a:pt x="5042" y="5693"/>
                </a:cubicBezTo>
                <a:cubicBezTo>
                  <a:pt x="5010" y="5716"/>
                  <a:pt x="4586" y="5736"/>
                  <a:pt x="4104" y="5736"/>
                </a:cubicBezTo>
                <a:cubicBezTo>
                  <a:pt x="3309" y="5736"/>
                  <a:pt x="3209" y="5751"/>
                  <a:pt x="2981" y="5890"/>
                </a:cubicBezTo>
                <a:cubicBezTo>
                  <a:pt x="2733" y="6042"/>
                  <a:pt x="2730" y="6054"/>
                  <a:pt x="2701" y="6885"/>
                </a:cubicBezTo>
                <a:cubicBezTo>
                  <a:pt x="2668" y="7824"/>
                  <a:pt x="2742" y="8046"/>
                  <a:pt x="3141" y="8193"/>
                </a:cubicBezTo>
                <a:cubicBezTo>
                  <a:pt x="3285" y="8246"/>
                  <a:pt x="3640" y="8284"/>
                  <a:pt x="3973" y="8284"/>
                </a:cubicBezTo>
                <a:cubicBezTo>
                  <a:pt x="4545" y="8284"/>
                  <a:pt x="4775" y="8355"/>
                  <a:pt x="4534" y="8456"/>
                </a:cubicBezTo>
                <a:cubicBezTo>
                  <a:pt x="4269" y="8567"/>
                  <a:pt x="4204" y="8795"/>
                  <a:pt x="4204" y="9653"/>
                </a:cubicBezTo>
                <a:cubicBezTo>
                  <a:pt x="4204" y="10494"/>
                  <a:pt x="4212" y="10525"/>
                  <a:pt x="4428" y="10667"/>
                </a:cubicBezTo>
                <a:cubicBezTo>
                  <a:pt x="4550" y="10748"/>
                  <a:pt x="4623" y="10832"/>
                  <a:pt x="4591" y="10854"/>
                </a:cubicBezTo>
                <a:cubicBezTo>
                  <a:pt x="4559" y="10877"/>
                  <a:pt x="4057" y="10897"/>
                  <a:pt x="3475" y="10897"/>
                </a:cubicBezTo>
                <a:lnTo>
                  <a:pt x="2416" y="10897"/>
                </a:lnTo>
                <a:lnTo>
                  <a:pt x="2416" y="11052"/>
                </a:lnTo>
                <a:cubicBezTo>
                  <a:pt x="2416" y="11185"/>
                  <a:pt x="2461" y="11209"/>
                  <a:pt x="2750" y="11226"/>
                </a:cubicBezTo>
                <a:lnTo>
                  <a:pt x="3088" y="11247"/>
                </a:lnTo>
                <a:lnTo>
                  <a:pt x="3088" y="11725"/>
                </a:lnTo>
                <a:lnTo>
                  <a:pt x="3088" y="12203"/>
                </a:lnTo>
                <a:lnTo>
                  <a:pt x="2758" y="12223"/>
                </a:lnTo>
                <a:cubicBezTo>
                  <a:pt x="2474" y="12240"/>
                  <a:pt x="2423" y="12266"/>
                  <a:pt x="2399" y="12413"/>
                </a:cubicBezTo>
                <a:cubicBezTo>
                  <a:pt x="2379" y="12539"/>
                  <a:pt x="2283" y="12614"/>
                  <a:pt x="2043" y="12694"/>
                </a:cubicBezTo>
                <a:cubicBezTo>
                  <a:pt x="1863" y="12754"/>
                  <a:pt x="1622" y="12897"/>
                  <a:pt x="1507" y="13013"/>
                </a:cubicBezTo>
                <a:cubicBezTo>
                  <a:pt x="1311" y="13208"/>
                  <a:pt x="1296" y="13290"/>
                  <a:pt x="1269" y="14273"/>
                </a:cubicBezTo>
                <a:cubicBezTo>
                  <a:pt x="1235" y="15512"/>
                  <a:pt x="1297" y="15718"/>
                  <a:pt x="1791" y="16001"/>
                </a:cubicBezTo>
                <a:cubicBezTo>
                  <a:pt x="1985" y="16112"/>
                  <a:pt x="2123" y="16226"/>
                  <a:pt x="2097" y="16256"/>
                </a:cubicBezTo>
                <a:cubicBezTo>
                  <a:pt x="2071" y="16286"/>
                  <a:pt x="1649" y="16312"/>
                  <a:pt x="1162" y="16312"/>
                </a:cubicBezTo>
                <a:cubicBezTo>
                  <a:pt x="-36" y="16312"/>
                  <a:pt x="0" y="16270"/>
                  <a:pt x="0" y="17696"/>
                </a:cubicBezTo>
                <a:cubicBezTo>
                  <a:pt x="0" y="19094"/>
                  <a:pt x="-39" y="19052"/>
                  <a:pt x="1283" y="19052"/>
                </a:cubicBezTo>
                <a:cubicBezTo>
                  <a:pt x="1792" y="19052"/>
                  <a:pt x="2233" y="19070"/>
                  <a:pt x="2264" y="19093"/>
                </a:cubicBezTo>
                <a:cubicBezTo>
                  <a:pt x="2295" y="19115"/>
                  <a:pt x="2261" y="19191"/>
                  <a:pt x="2189" y="19265"/>
                </a:cubicBezTo>
                <a:cubicBezTo>
                  <a:pt x="2088" y="19367"/>
                  <a:pt x="2060" y="19616"/>
                  <a:pt x="2061" y="20355"/>
                </a:cubicBezTo>
                <a:cubicBezTo>
                  <a:pt x="2062" y="20882"/>
                  <a:pt x="2089" y="21344"/>
                  <a:pt x="2125" y="21382"/>
                </a:cubicBezTo>
                <a:cubicBezTo>
                  <a:pt x="2162" y="21420"/>
                  <a:pt x="2271" y="21484"/>
                  <a:pt x="2370" y="21524"/>
                </a:cubicBezTo>
                <a:cubicBezTo>
                  <a:pt x="2499" y="21576"/>
                  <a:pt x="4831" y="21596"/>
                  <a:pt x="10848" y="21597"/>
                </a:cubicBezTo>
                <a:lnTo>
                  <a:pt x="19145" y="21600"/>
                </a:lnTo>
                <a:lnTo>
                  <a:pt x="19145" y="21443"/>
                </a:lnTo>
                <a:cubicBezTo>
                  <a:pt x="19145" y="21306"/>
                  <a:pt x="19101" y="21286"/>
                  <a:pt x="18765" y="21269"/>
                </a:cubicBezTo>
                <a:lnTo>
                  <a:pt x="18384" y="21248"/>
                </a:lnTo>
                <a:lnTo>
                  <a:pt x="18384" y="20358"/>
                </a:lnTo>
                <a:lnTo>
                  <a:pt x="18384" y="19465"/>
                </a:lnTo>
                <a:lnTo>
                  <a:pt x="18761" y="19447"/>
                </a:lnTo>
                <a:cubicBezTo>
                  <a:pt x="19093" y="19430"/>
                  <a:pt x="19138" y="19407"/>
                  <a:pt x="19163" y="19255"/>
                </a:cubicBezTo>
                <a:lnTo>
                  <a:pt x="19191" y="19082"/>
                </a:lnTo>
                <a:lnTo>
                  <a:pt x="20378" y="19065"/>
                </a:lnTo>
                <a:lnTo>
                  <a:pt x="21561" y="19047"/>
                </a:lnTo>
                <a:lnTo>
                  <a:pt x="21561" y="18893"/>
                </a:lnTo>
                <a:cubicBezTo>
                  <a:pt x="21561" y="18758"/>
                  <a:pt x="21516" y="18738"/>
                  <a:pt x="21184" y="18721"/>
                </a:cubicBezTo>
                <a:lnTo>
                  <a:pt x="20808" y="18700"/>
                </a:lnTo>
                <a:lnTo>
                  <a:pt x="20680" y="18255"/>
                </a:lnTo>
                <a:cubicBezTo>
                  <a:pt x="20580" y="17901"/>
                  <a:pt x="20574" y="17700"/>
                  <a:pt x="20651" y="17281"/>
                </a:cubicBezTo>
                <a:cubicBezTo>
                  <a:pt x="20705" y="16991"/>
                  <a:pt x="20775" y="16725"/>
                  <a:pt x="20804" y="16691"/>
                </a:cubicBezTo>
                <a:cubicBezTo>
                  <a:pt x="20834" y="16657"/>
                  <a:pt x="21015" y="16631"/>
                  <a:pt x="21209" y="16631"/>
                </a:cubicBezTo>
                <a:cubicBezTo>
                  <a:pt x="21525" y="16631"/>
                  <a:pt x="21561" y="16612"/>
                  <a:pt x="21561" y="16471"/>
                </a:cubicBezTo>
                <a:lnTo>
                  <a:pt x="21561" y="16314"/>
                </a:lnTo>
                <a:lnTo>
                  <a:pt x="20108" y="16297"/>
                </a:lnTo>
                <a:cubicBezTo>
                  <a:pt x="18689" y="16280"/>
                  <a:pt x="18653" y="16276"/>
                  <a:pt x="18626" y="16140"/>
                </a:cubicBezTo>
                <a:cubicBezTo>
                  <a:pt x="18607" y="16042"/>
                  <a:pt x="18528" y="15994"/>
                  <a:pt x="18360" y="15981"/>
                </a:cubicBezTo>
                <a:cubicBezTo>
                  <a:pt x="18138" y="15962"/>
                  <a:pt x="18105" y="15925"/>
                  <a:pt x="17969" y="15485"/>
                </a:cubicBezTo>
                <a:cubicBezTo>
                  <a:pt x="17779" y="14871"/>
                  <a:pt x="17767" y="14024"/>
                  <a:pt x="17940" y="13438"/>
                </a:cubicBezTo>
                <a:cubicBezTo>
                  <a:pt x="18090" y="12931"/>
                  <a:pt x="18188" y="12808"/>
                  <a:pt x="18441" y="12808"/>
                </a:cubicBezTo>
                <a:cubicBezTo>
                  <a:pt x="18534" y="12808"/>
                  <a:pt x="18608" y="12764"/>
                  <a:pt x="18608" y="12712"/>
                </a:cubicBezTo>
                <a:cubicBezTo>
                  <a:pt x="18608" y="12631"/>
                  <a:pt x="18391" y="12618"/>
                  <a:pt x="17183" y="12618"/>
                </a:cubicBezTo>
                <a:cubicBezTo>
                  <a:pt x="16398" y="12618"/>
                  <a:pt x="15734" y="12590"/>
                  <a:pt x="15705" y="12557"/>
                </a:cubicBezTo>
                <a:cubicBezTo>
                  <a:pt x="15677" y="12525"/>
                  <a:pt x="15775" y="12437"/>
                  <a:pt x="15922" y="12362"/>
                </a:cubicBezTo>
                <a:cubicBezTo>
                  <a:pt x="16466" y="12087"/>
                  <a:pt x="16468" y="11363"/>
                  <a:pt x="15926" y="11077"/>
                </a:cubicBezTo>
                <a:cubicBezTo>
                  <a:pt x="15782" y="11001"/>
                  <a:pt x="15683" y="10917"/>
                  <a:pt x="15709" y="10887"/>
                </a:cubicBezTo>
                <a:cubicBezTo>
                  <a:pt x="15735" y="10858"/>
                  <a:pt x="16376" y="10832"/>
                  <a:pt x="17134" y="10832"/>
                </a:cubicBezTo>
                <a:cubicBezTo>
                  <a:pt x="18607" y="10832"/>
                  <a:pt x="18883" y="10789"/>
                  <a:pt x="19045" y="10536"/>
                </a:cubicBezTo>
                <a:cubicBezTo>
                  <a:pt x="19102" y="10447"/>
                  <a:pt x="19145" y="10025"/>
                  <a:pt x="19145" y="9559"/>
                </a:cubicBezTo>
                <a:cubicBezTo>
                  <a:pt x="19145" y="8783"/>
                  <a:pt x="19135" y="8728"/>
                  <a:pt x="18932" y="8560"/>
                </a:cubicBezTo>
                <a:cubicBezTo>
                  <a:pt x="18735" y="8397"/>
                  <a:pt x="18649" y="8376"/>
                  <a:pt x="17969" y="8347"/>
                </a:cubicBezTo>
                <a:cubicBezTo>
                  <a:pt x="17238" y="8316"/>
                  <a:pt x="17221" y="8313"/>
                  <a:pt x="17194" y="8145"/>
                </a:cubicBezTo>
                <a:cubicBezTo>
                  <a:pt x="17169" y="7988"/>
                  <a:pt x="17127" y="7970"/>
                  <a:pt x="16746" y="7952"/>
                </a:cubicBezTo>
                <a:lnTo>
                  <a:pt x="16327" y="7935"/>
                </a:lnTo>
                <a:lnTo>
                  <a:pt x="16302" y="7052"/>
                </a:lnTo>
                <a:cubicBezTo>
                  <a:pt x="16285" y="6455"/>
                  <a:pt x="16310" y="6140"/>
                  <a:pt x="16380" y="6080"/>
                </a:cubicBezTo>
                <a:cubicBezTo>
                  <a:pt x="16436" y="6031"/>
                  <a:pt x="16637" y="5991"/>
                  <a:pt x="16825" y="5991"/>
                </a:cubicBezTo>
                <a:cubicBezTo>
                  <a:pt x="17110" y="5991"/>
                  <a:pt x="17170" y="5967"/>
                  <a:pt x="17194" y="5847"/>
                </a:cubicBezTo>
                <a:cubicBezTo>
                  <a:pt x="17221" y="5715"/>
                  <a:pt x="17274" y="5702"/>
                  <a:pt x="17915" y="5685"/>
                </a:cubicBezTo>
                <a:lnTo>
                  <a:pt x="18608" y="5668"/>
                </a:lnTo>
                <a:lnTo>
                  <a:pt x="18608" y="5478"/>
                </a:lnTo>
                <a:lnTo>
                  <a:pt x="18608" y="5291"/>
                </a:lnTo>
                <a:lnTo>
                  <a:pt x="18033" y="5291"/>
                </a:lnTo>
                <a:cubicBezTo>
                  <a:pt x="17502" y="5291"/>
                  <a:pt x="17443" y="5276"/>
                  <a:pt x="17276" y="5108"/>
                </a:cubicBezTo>
                <a:cubicBezTo>
                  <a:pt x="16855" y="4687"/>
                  <a:pt x="16868" y="4010"/>
                  <a:pt x="17304" y="3603"/>
                </a:cubicBezTo>
                <a:cubicBezTo>
                  <a:pt x="17532" y="3390"/>
                  <a:pt x="17575" y="3378"/>
                  <a:pt x="18079" y="3378"/>
                </a:cubicBezTo>
                <a:cubicBezTo>
                  <a:pt x="18587" y="3378"/>
                  <a:pt x="18608" y="3373"/>
                  <a:pt x="18608" y="3221"/>
                </a:cubicBezTo>
                <a:lnTo>
                  <a:pt x="18608" y="3061"/>
                </a:lnTo>
                <a:lnTo>
                  <a:pt x="17642" y="3061"/>
                </a:lnTo>
                <a:cubicBezTo>
                  <a:pt x="17109" y="3061"/>
                  <a:pt x="16646" y="3043"/>
                  <a:pt x="16615" y="3021"/>
                </a:cubicBezTo>
                <a:cubicBezTo>
                  <a:pt x="16584" y="2999"/>
                  <a:pt x="16618" y="2920"/>
                  <a:pt x="16690" y="2846"/>
                </a:cubicBezTo>
                <a:cubicBezTo>
                  <a:pt x="16878" y="2655"/>
                  <a:pt x="16881" y="340"/>
                  <a:pt x="16693" y="157"/>
                </a:cubicBezTo>
                <a:cubicBezTo>
                  <a:pt x="16570" y="37"/>
                  <a:pt x="16383" y="34"/>
                  <a:pt x="10159" y="18"/>
                </a:cubicBezTo>
                <a:lnTo>
                  <a:pt x="3752" y="0"/>
                </a:lnTo>
                <a:close/>
              </a:path>
            </a:pathLst>
          </a:custGeom>
          <a:ln w="12700">
            <a:miter lim="400000"/>
          </a:ln>
        </p:spPr>
      </p:pic>
      <p:pic>
        <p:nvPicPr>
          <p:cNvPr id="121" name="Image" descr="Image"/>
          <p:cNvPicPr>
            <a:picLocks noChangeAspect="1"/>
          </p:cNvPicPr>
          <p:nvPr/>
        </p:nvPicPr>
        <p:blipFill>
          <a:blip r:embed="rId2">
            <a:extLst/>
          </a:blip>
          <a:srcRect l="22040" t="10663" r="22042" b="10671"/>
          <a:stretch>
            <a:fillRect/>
          </a:stretch>
        </p:blipFill>
        <p:spPr>
          <a:xfrm>
            <a:off x="1337053" y="5494137"/>
            <a:ext cx="2408252" cy="3388123"/>
          </a:xfrm>
          <a:custGeom>
            <a:avLst/>
            <a:gdLst/>
            <a:ahLst/>
            <a:cxnLst>
              <a:cxn ang="0">
                <a:pos x="wd2" y="hd2"/>
              </a:cxn>
              <a:cxn ang="5400000">
                <a:pos x="wd2" y="hd2"/>
              </a:cxn>
              <a:cxn ang="10800000">
                <a:pos x="wd2" y="hd2"/>
              </a:cxn>
              <a:cxn ang="16200000">
                <a:pos x="wd2" y="hd2"/>
              </a:cxn>
            </a:cxnLst>
            <a:rect l="0" t="0" r="r" b="b"/>
            <a:pathLst>
              <a:path w="21561" h="21600" fill="norm" stroke="1" extrusionOk="0">
                <a:moveTo>
                  <a:pt x="3752" y="0"/>
                </a:moveTo>
                <a:lnTo>
                  <a:pt x="3525" y="162"/>
                </a:lnTo>
                <a:lnTo>
                  <a:pt x="3301" y="324"/>
                </a:lnTo>
                <a:lnTo>
                  <a:pt x="3326" y="1561"/>
                </a:lnTo>
                <a:cubicBezTo>
                  <a:pt x="3347" y="2468"/>
                  <a:pt x="3387" y="2821"/>
                  <a:pt x="3472" y="2882"/>
                </a:cubicBezTo>
                <a:cubicBezTo>
                  <a:pt x="3537" y="2928"/>
                  <a:pt x="3889" y="2978"/>
                  <a:pt x="4278" y="2996"/>
                </a:cubicBezTo>
                <a:cubicBezTo>
                  <a:pt x="4838" y="3022"/>
                  <a:pt x="4957" y="3047"/>
                  <a:pt x="4921" y="3125"/>
                </a:cubicBezTo>
                <a:cubicBezTo>
                  <a:pt x="4896" y="3177"/>
                  <a:pt x="4864" y="3718"/>
                  <a:pt x="4850" y="4327"/>
                </a:cubicBezTo>
                <a:cubicBezTo>
                  <a:pt x="4827" y="5254"/>
                  <a:pt x="4845" y="5450"/>
                  <a:pt x="4961" y="5541"/>
                </a:cubicBezTo>
                <a:cubicBezTo>
                  <a:pt x="5037" y="5601"/>
                  <a:pt x="5075" y="5669"/>
                  <a:pt x="5042" y="5693"/>
                </a:cubicBezTo>
                <a:cubicBezTo>
                  <a:pt x="5010" y="5716"/>
                  <a:pt x="4586" y="5736"/>
                  <a:pt x="4104" y="5736"/>
                </a:cubicBezTo>
                <a:cubicBezTo>
                  <a:pt x="3309" y="5736"/>
                  <a:pt x="3209" y="5751"/>
                  <a:pt x="2981" y="5890"/>
                </a:cubicBezTo>
                <a:cubicBezTo>
                  <a:pt x="2733" y="6042"/>
                  <a:pt x="2730" y="6054"/>
                  <a:pt x="2701" y="6885"/>
                </a:cubicBezTo>
                <a:cubicBezTo>
                  <a:pt x="2668" y="7824"/>
                  <a:pt x="2742" y="8046"/>
                  <a:pt x="3141" y="8193"/>
                </a:cubicBezTo>
                <a:cubicBezTo>
                  <a:pt x="3285" y="8246"/>
                  <a:pt x="3640" y="8284"/>
                  <a:pt x="3973" y="8284"/>
                </a:cubicBezTo>
                <a:cubicBezTo>
                  <a:pt x="4545" y="8284"/>
                  <a:pt x="4775" y="8355"/>
                  <a:pt x="4534" y="8456"/>
                </a:cubicBezTo>
                <a:cubicBezTo>
                  <a:pt x="4269" y="8567"/>
                  <a:pt x="4204" y="8795"/>
                  <a:pt x="4204" y="9653"/>
                </a:cubicBezTo>
                <a:cubicBezTo>
                  <a:pt x="4204" y="10494"/>
                  <a:pt x="4212" y="10525"/>
                  <a:pt x="4428" y="10667"/>
                </a:cubicBezTo>
                <a:cubicBezTo>
                  <a:pt x="4550" y="10748"/>
                  <a:pt x="4623" y="10832"/>
                  <a:pt x="4591" y="10854"/>
                </a:cubicBezTo>
                <a:cubicBezTo>
                  <a:pt x="4559" y="10877"/>
                  <a:pt x="4057" y="10897"/>
                  <a:pt x="3475" y="10897"/>
                </a:cubicBezTo>
                <a:lnTo>
                  <a:pt x="2416" y="10897"/>
                </a:lnTo>
                <a:lnTo>
                  <a:pt x="2416" y="11052"/>
                </a:lnTo>
                <a:cubicBezTo>
                  <a:pt x="2416" y="11185"/>
                  <a:pt x="2461" y="11209"/>
                  <a:pt x="2750" y="11226"/>
                </a:cubicBezTo>
                <a:lnTo>
                  <a:pt x="3088" y="11247"/>
                </a:lnTo>
                <a:lnTo>
                  <a:pt x="3088" y="11725"/>
                </a:lnTo>
                <a:lnTo>
                  <a:pt x="3088" y="12203"/>
                </a:lnTo>
                <a:lnTo>
                  <a:pt x="2758" y="12223"/>
                </a:lnTo>
                <a:cubicBezTo>
                  <a:pt x="2474" y="12240"/>
                  <a:pt x="2423" y="12266"/>
                  <a:pt x="2399" y="12413"/>
                </a:cubicBezTo>
                <a:cubicBezTo>
                  <a:pt x="2379" y="12539"/>
                  <a:pt x="2283" y="12614"/>
                  <a:pt x="2043" y="12694"/>
                </a:cubicBezTo>
                <a:cubicBezTo>
                  <a:pt x="1863" y="12754"/>
                  <a:pt x="1622" y="12897"/>
                  <a:pt x="1507" y="13013"/>
                </a:cubicBezTo>
                <a:cubicBezTo>
                  <a:pt x="1311" y="13208"/>
                  <a:pt x="1296" y="13290"/>
                  <a:pt x="1269" y="14273"/>
                </a:cubicBezTo>
                <a:cubicBezTo>
                  <a:pt x="1235" y="15512"/>
                  <a:pt x="1297" y="15718"/>
                  <a:pt x="1791" y="16001"/>
                </a:cubicBezTo>
                <a:cubicBezTo>
                  <a:pt x="1985" y="16112"/>
                  <a:pt x="2123" y="16226"/>
                  <a:pt x="2097" y="16256"/>
                </a:cubicBezTo>
                <a:cubicBezTo>
                  <a:pt x="2071" y="16286"/>
                  <a:pt x="1649" y="16312"/>
                  <a:pt x="1162" y="16312"/>
                </a:cubicBezTo>
                <a:cubicBezTo>
                  <a:pt x="-36" y="16312"/>
                  <a:pt x="0" y="16270"/>
                  <a:pt x="0" y="17696"/>
                </a:cubicBezTo>
                <a:cubicBezTo>
                  <a:pt x="0" y="19094"/>
                  <a:pt x="-39" y="19052"/>
                  <a:pt x="1283" y="19052"/>
                </a:cubicBezTo>
                <a:cubicBezTo>
                  <a:pt x="1792" y="19052"/>
                  <a:pt x="2233" y="19070"/>
                  <a:pt x="2264" y="19093"/>
                </a:cubicBezTo>
                <a:cubicBezTo>
                  <a:pt x="2295" y="19115"/>
                  <a:pt x="2261" y="19191"/>
                  <a:pt x="2189" y="19265"/>
                </a:cubicBezTo>
                <a:cubicBezTo>
                  <a:pt x="2088" y="19367"/>
                  <a:pt x="2060" y="19616"/>
                  <a:pt x="2061" y="20355"/>
                </a:cubicBezTo>
                <a:cubicBezTo>
                  <a:pt x="2062" y="20882"/>
                  <a:pt x="2089" y="21344"/>
                  <a:pt x="2125" y="21382"/>
                </a:cubicBezTo>
                <a:cubicBezTo>
                  <a:pt x="2162" y="21420"/>
                  <a:pt x="2271" y="21484"/>
                  <a:pt x="2370" y="21524"/>
                </a:cubicBezTo>
                <a:cubicBezTo>
                  <a:pt x="2499" y="21576"/>
                  <a:pt x="4831" y="21596"/>
                  <a:pt x="10848" y="21597"/>
                </a:cubicBezTo>
                <a:lnTo>
                  <a:pt x="19145" y="21600"/>
                </a:lnTo>
                <a:lnTo>
                  <a:pt x="19145" y="21443"/>
                </a:lnTo>
                <a:cubicBezTo>
                  <a:pt x="19145" y="21306"/>
                  <a:pt x="19101" y="21286"/>
                  <a:pt x="18765" y="21269"/>
                </a:cubicBezTo>
                <a:lnTo>
                  <a:pt x="18384" y="21248"/>
                </a:lnTo>
                <a:lnTo>
                  <a:pt x="18384" y="20358"/>
                </a:lnTo>
                <a:lnTo>
                  <a:pt x="18384" y="19465"/>
                </a:lnTo>
                <a:lnTo>
                  <a:pt x="18761" y="19447"/>
                </a:lnTo>
                <a:cubicBezTo>
                  <a:pt x="19093" y="19430"/>
                  <a:pt x="19138" y="19407"/>
                  <a:pt x="19163" y="19255"/>
                </a:cubicBezTo>
                <a:lnTo>
                  <a:pt x="19191" y="19082"/>
                </a:lnTo>
                <a:lnTo>
                  <a:pt x="20378" y="19065"/>
                </a:lnTo>
                <a:lnTo>
                  <a:pt x="21561" y="19047"/>
                </a:lnTo>
                <a:lnTo>
                  <a:pt x="21561" y="18893"/>
                </a:lnTo>
                <a:cubicBezTo>
                  <a:pt x="21561" y="18758"/>
                  <a:pt x="21516" y="18738"/>
                  <a:pt x="21184" y="18721"/>
                </a:cubicBezTo>
                <a:lnTo>
                  <a:pt x="20808" y="18700"/>
                </a:lnTo>
                <a:lnTo>
                  <a:pt x="20680" y="18255"/>
                </a:lnTo>
                <a:cubicBezTo>
                  <a:pt x="20580" y="17901"/>
                  <a:pt x="20574" y="17700"/>
                  <a:pt x="20651" y="17281"/>
                </a:cubicBezTo>
                <a:cubicBezTo>
                  <a:pt x="20705" y="16991"/>
                  <a:pt x="20775" y="16725"/>
                  <a:pt x="20804" y="16691"/>
                </a:cubicBezTo>
                <a:cubicBezTo>
                  <a:pt x="20834" y="16657"/>
                  <a:pt x="21015" y="16631"/>
                  <a:pt x="21209" y="16631"/>
                </a:cubicBezTo>
                <a:cubicBezTo>
                  <a:pt x="21525" y="16631"/>
                  <a:pt x="21561" y="16612"/>
                  <a:pt x="21561" y="16471"/>
                </a:cubicBezTo>
                <a:lnTo>
                  <a:pt x="21561" y="16314"/>
                </a:lnTo>
                <a:lnTo>
                  <a:pt x="20108" y="16297"/>
                </a:lnTo>
                <a:cubicBezTo>
                  <a:pt x="18689" y="16280"/>
                  <a:pt x="18653" y="16276"/>
                  <a:pt x="18626" y="16140"/>
                </a:cubicBezTo>
                <a:cubicBezTo>
                  <a:pt x="18607" y="16042"/>
                  <a:pt x="18528" y="15994"/>
                  <a:pt x="18360" y="15981"/>
                </a:cubicBezTo>
                <a:cubicBezTo>
                  <a:pt x="18138" y="15962"/>
                  <a:pt x="18105" y="15925"/>
                  <a:pt x="17969" y="15485"/>
                </a:cubicBezTo>
                <a:cubicBezTo>
                  <a:pt x="17779" y="14871"/>
                  <a:pt x="17767" y="14024"/>
                  <a:pt x="17940" y="13438"/>
                </a:cubicBezTo>
                <a:cubicBezTo>
                  <a:pt x="18090" y="12931"/>
                  <a:pt x="18188" y="12808"/>
                  <a:pt x="18441" y="12808"/>
                </a:cubicBezTo>
                <a:cubicBezTo>
                  <a:pt x="18534" y="12808"/>
                  <a:pt x="18608" y="12764"/>
                  <a:pt x="18608" y="12712"/>
                </a:cubicBezTo>
                <a:cubicBezTo>
                  <a:pt x="18608" y="12631"/>
                  <a:pt x="18391" y="12618"/>
                  <a:pt x="17183" y="12618"/>
                </a:cubicBezTo>
                <a:cubicBezTo>
                  <a:pt x="16398" y="12618"/>
                  <a:pt x="15734" y="12590"/>
                  <a:pt x="15705" y="12557"/>
                </a:cubicBezTo>
                <a:cubicBezTo>
                  <a:pt x="15677" y="12525"/>
                  <a:pt x="15775" y="12437"/>
                  <a:pt x="15922" y="12362"/>
                </a:cubicBezTo>
                <a:cubicBezTo>
                  <a:pt x="16466" y="12087"/>
                  <a:pt x="16468" y="11363"/>
                  <a:pt x="15926" y="11077"/>
                </a:cubicBezTo>
                <a:cubicBezTo>
                  <a:pt x="15782" y="11001"/>
                  <a:pt x="15683" y="10917"/>
                  <a:pt x="15709" y="10887"/>
                </a:cubicBezTo>
                <a:cubicBezTo>
                  <a:pt x="15735" y="10858"/>
                  <a:pt x="16376" y="10832"/>
                  <a:pt x="17134" y="10832"/>
                </a:cubicBezTo>
                <a:cubicBezTo>
                  <a:pt x="18607" y="10832"/>
                  <a:pt x="18883" y="10789"/>
                  <a:pt x="19045" y="10536"/>
                </a:cubicBezTo>
                <a:cubicBezTo>
                  <a:pt x="19102" y="10447"/>
                  <a:pt x="19145" y="10025"/>
                  <a:pt x="19145" y="9559"/>
                </a:cubicBezTo>
                <a:cubicBezTo>
                  <a:pt x="19145" y="8783"/>
                  <a:pt x="19135" y="8728"/>
                  <a:pt x="18932" y="8560"/>
                </a:cubicBezTo>
                <a:cubicBezTo>
                  <a:pt x="18735" y="8397"/>
                  <a:pt x="18649" y="8376"/>
                  <a:pt x="17969" y="8347"/>
                </a:cubicBezTo>
                <a:cubicBezTo>
                  <a:pt x="17238" y="8316"/>
                  <a:pt x="17221" y="8313"/>
                  <a:pt x="17194" y="8145"/>
                </a:cubicBezTo>
                <a:cubicBezTo>
                  <a:pt x="17169" y="7988"/>
                  <a:pt x="17127" y="7970"/>
                  <a:pt x="16746" y="7952"/>
                </a:cubicBezTo>
                <a:lnTo>
                  <a:pt x="16327" y="7935"/>
                </a:lnTo>
                <a:lnTo>
                  <a:pt x="16302" y="7052"/>
                </a:lnTo>
                <a:cubicBezTo>
                  <a:pt x="16285" y="6455"/>
                  <a:pt x="16310" y="6140"/>
                  <a:pt x="16380" y="6080"/>
                </a:cubicBezTo>
                <a:cubicBezTo>
                  <a:pt x="16436" y="6031"/>
                  <a:pt x="16637" y="5991"/>
                  <a:pt x="16825" y="5991"/>
                </a:cubicBezTo>
                <a:cubicBezTo>
                  <a:pt x="17110" y="5991"/>
                  <a:pt x="17170" y="5967"/>
                  <a:pt x="17194" y="5847"/>
                </a:cubicBezTo>
                <a:cubicBezTo>
                  <a:pt x="17221" y="5715"/>
                  <a:pt x="17274" y="5702"/>
                  <a:pt x="17915" y="5685"/>
                </a:cubicBezTo>
                <a:lnTo>
                  <a:pt x="18608" y="5668"/>
                </a:lnTo>
                <a:lnTo>
                  <a:pt x="18608" y="5478"/>
                </a:lnTo>
                <a:lnTo>
                  <a:pt x="18608" y="5291"/>
                </a:lnTo>
                <a:lnTo>
                  <a:pt x="18033" y="5291"/>
                </a:lnTo>
                <a:cubicBezTo>
                  <a:pt x="17502" y="5291"/>
                  <a:pt x="17443" y="5276"/>
                  <a:pt x="17276" y="5108"/>
                </a:cubicBezTo>
                <a:cubicBezTo>
                  <a:pt x="16855" y="4687"/>
                  <a:pt x="16868" y="4010"/>
                  <a:pt x="17304" y="3603"/>
                </a:cubicBezTo>
                <a:cubicBezTo>
                  <a:pt x="17532" y="3390"/>
                  <a:pt x="17575" y="3378"/>
                  <a:pt x="18079" y="3378"/>
                </a:cubicBezTo>
                <a:cubicBezTo>
                  <a:pt x="18587" y="3378"/>
                  <a:pt x="18608" y="3373"/>
                  <a:pt x="18608" y="3221"/>
                </a:cubicBezTo>
                <a:lnTo>
                  <a:pt x="18608" y="3061"/>
                </a:lnTo>
                <a:lnTo>
                  <a:pt x="17642" y="3061"/>
                </a:lnTo>
                <a:cubicBezTo>
                  <a:pt x="17109" y="3061"/>
                  <a:pt x="16646" y="3043"/>
                  <a:pt x="16615" y="3021"/>
                </a:cubicBezTo>
                <a:cubicBezTo>
                  <a:pt x="16584" y="2999"/>
                  <a:pt x="16618" y="2920"/>
                  <a:pt x="16690" y="2846"/>
                </a:cubicBezTo>
                <a:cubicBezTo>
                  <a:pt x="16878" y="2655"/>
                  <a:pt x="16881" y="340"/>
                  <a:pt x="16693" y="157"/>
                </a:cubicBezTo>
                <a:cubicBezTo>
                  <a:pt x="16570" y="37"/>
                  <a:pt x="16383" y="34"/>
                  <a:pt x="10159" y="18"/>
                </a:cubicBezTo>
                <a:lnTo>
                  <a:pt x="3752" y="0"/>
                </a:lnTo>
                <a:close/>
              </a:path>
            </a:pathLst>
          </a:cu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Visual"/>
          <p:cNvSpPr txBox="1"/>
          <p:nvPr>
            <p:ph type="title"/>
          </p:nvPr>
        </p:nvSpPr>
        <p:spPr>
          <a:xfrm>
            <a:off x="910420" y="836618"/>
            <a:ext cx="10464801" cy="2540002"/>
          </a:xfrm>
          <a:prstGeom prst="rect">
            <a:avLst/>
          </a:prstGeom>
        </p:spPr>
        <p:txBody>
          <a:bodyPr/>
          <a:lstStyle>
            <a:lvl1pPr>
              <a:defRPr>
                <a:latin typeface="Chalkboard"/>
                <a:ea typeface="Chalkboard"/>
                <a:cs typeface="Chalkboard"/>
                <a:sym typeface="Chalkboard"/>
              </a:defRPr>
            </a:lvl1pPr>
          </a:lstStyle>
          <a:p>
            <a:pPr/>
            <a:r>
              <a:t>Horror</a:t>
            </a:r>
          </a:p>
        </p:txBody>
      </p:sp>
      <p:sp>
        <p:nvSpPr>
          <p:cNvPr id="156" name="Describes what we see: paintings, or images directly experienced through the narrator’s eyes. Visual imagery may include:…"/>
          <p:cNvSpPr txBox="1"/>
          <p:nvPr>
            <p:ph type="body" sz="half" idx="1"/>
          </p:nvPr>
        </p:nvSpPr>
        <p:spPr>
          <a:xfrm>
            <a:off x="1270000" y="2209800"/>
            <a:ext cx="4427240" cy="6616204"/>
          </a:xfrm>
          <a:prstGeom prst="rect">
            <a:avLst/>
          </a:prstGeom>
        </p:spPr>
        <p:txBody>
          <a:bodyPr/>
          <a:lstStyle/>
          <a:p>
            <a:pPr marL="393705" indent="-393705" defTabSz="314964">
              <a:spcBef>
                <a:spcPts val="2400"/>
              </a:spcBef>
              <a:buBlip>
                <a:blip r:embed="rId2"/>
              </a:buBlip>
              <a:defRPr sz="2407">
                <a:latin typeface="Chalkboard"/>
                <a:ea typeface="Chalkboard"/>
                <a:cs typeface="Chalkboard"/>
                <a:sym typeface="Chalkboard"/>
              </a:defRPr>
            </a:pPr>
            <a:r>
              <a:t>A  story that is frightfully shocking, terrifying, or horrible.</a:t>
            </a:r>
          </a:p>
          <a:p>
            <a:pPr marL="393705" indent="-393705" defTabSz="314964">
              <a:spcBef>
                <a:spcPts val="2400"/>
              </a:spcBef>
              <a:buBlip>
                <a:blip r:embed="rId2"/>
              </a:buBlip>
              <a:defRPr sz="2407">
                <a:latin typeface="Chalkboard"/>
                <a:ea typeface="Chalkboard"/>
                <a:cs typeface="Chalkboard"/>
                <a:sym typeface="Chalkboard"/>
              </a:defRPr>
            </a:pPr>
            <a:r>
              <a:t> Creates a feeling of fear in both the characters and the reader. </a:t>
            </a:r>
          </a:p>
          <a:p>
            <a:pPr marL="393705" indent="-393705" defTabSz="314964">
              <a:spcBef>
                <a:spcPts val="2400"/>
              </a:spcBef>
              <a:buBlip>
                <a:blip r:embed="rId2"/>
              </a:buBlip>
              <a:defRPr sz="2407">
                <a:latin typeface="Chalkboard"/>
                <a:ea typeface="Chalkboard"/>
                <a:cs typeface="Chalkboard"/>
                <a:sym typeface="Chalkboard"/>
              </a:defRPr>
            </a:pPr>
            <a:r>
              <a:t>These stories can feature supernatural elements such as ghosts, witches, or vampires, or they can address more realistic psychological fears. </a:t>
            </a:r>
          </a:p>
          <a:p>
            <a:pPr marL="393705" indent="-393705" defTabSz="314964">
              <a:spcBef>
                <a:spcPts val="2400"/>
              </a:spcBef>
              <a:buBlip>
                <a:blip r:embed="rId2"/>
              </a:buBlip>
              <a:defRPr sz="2407">
                <a:latin typeface="Chalkboard"/>
                <a:ea typeface="Chalkboard"/>
                <a:cs typeface="Chalkboard"/>
                <a:sym typeface="Chalkboard"/>
              </a:defRPr>
            </a:pPr>
            <a:r>
              <a:t>e.g. Goosebumps, It, The  Nightmare Before Christmas</a:t>
            </a:r>
          </a:p>
        </p:txBody>
      </p:sp>
      <p:pic>
        <p:nvPicPr>
          <p:cNvPr id="157" name="Image" descr="Image"/>
          <p:cNvPicPr>
            <a:picLocks noChangeAspect="1"/>
          </p:cNvPicPr>
          <p:nvPr/>
        </p:nvPicPr>
        <p:blipFill>
          <a:blip r:embed="rId3">
            <a:extLst/>
          </a:blip>
          <a:stretch>
            <a:fillRect/>
          </a:stretch>
        </p:blipFill>
        <p:spPr>
          <a:xfrm>
            <a:off x="7458719" y="2450455"/>
            <a:ext cx="3856512" cy="578476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Visual"/>
          <p:cNvSpPr txBox="1"/>
          <p:nvPr>
            <p:ph type="title"/>
          </p:nvPr>
        </p:nvSpPr>
        <p:spPr>
          <a:xfrm>
            <a:off x="910420" y="836618"/>
            <a:ext cx="10464801" cy="2540002"/>
          </a:xfrm>
          <a:prstGeom prst="rect">
            <a:avLst/>
          </a:prstGeom>
        </p:spPr>
        <p:txBody>
          <a:bodyPr/>
          <a:lstStyle>
            <a:lvl1pPr>
              <a:defRPr>
                <a:latin typeface="Chalkboard"/>
                <a:ea typeface="Chalkboard"/>
                <a:cs typeface="Chalkboard"/>
                <a:sym typeface="Chalkboard"/>
              </a:defRPr>
            </a:lvl1pPr>
          </a:lstStyle>
          <a:p>
            <a:pPr/>
            <a:r>
              <a:t>Mystery</a:t>
            </a:r>
          </a:p>
        </p:txBody>
      </p:sp>
      <p:sp>
        <p:nvSpPr>
          <p:cNvPr id="160" name="Describes what we see: paintings, or images directly experienced through the narrator’s eyes. Visual imagery may include:…"/>
          <p:cNvSpPr txBox="1"/>
          <p:nvPr>
            <p:ph type="body" sz="half" idx="1"/>
          </p:nvPr>
        </p:nvSpPr>
        <p:spPr>
          <a:xfrm>
            <a:off x="889000" y="2273300"/>
            <a:ext cx="4205040" cy="7414022"/>
          </a:xfrm>
          <a:prstGeom prst="rect">
            <a:avLst/>
          </a:prstGeom>
        </p:spPr>
        <p:txBody>
          <a:bodyPr/>
          <a:lstStyle/>
          <a:p>
            <a:pPr marL="450626" indent="-450626" defTabSz="360501">
              <a:spcBef>
                <a:spcPts val="2700"/>
              </a:spcBef>
              <a:buBlip>
                <a:blip r:embed="rId2"/>
              </a:buBlip>
              <a:defRPr sz="2755">
                <a:latin typeface="Chalkboard"/>
                <a:ea typeface="Chalkboard"/>
                <a:cs typeface="Chalkboard"/>
                <a:sym typeface="Chalkboard"/>
              </a:defRPr>
            </a:pPr>
            <a:r>
              <a:t>A story that deals with the solution of a crime or the unravelling of secrets. Anything that is kept secret or remains unexplained or unknown.</a:t>
            </a:r>
          </a:p>
          <a:p>
            <a:pPr marL="450626" indent="-450626" defTabSz="360501">
              <a:spcBef>
                <a:spcPts val="2700"/>
              </a:spcBef>
              <a:buBlip>
                <a:blip r:embed="rId2"/>
              </a:buBlip>
              <a:defRPr sz="2755">
                <a:latin typeface="Chalkboard"/>
                <a:ea typeface="Chalkboard"/>
                <a:cs typeface="Chalkboard"/>
                <a:sym typeface="Chalkboard"/>
              </a:defRPr>
            </a:pPr>
            <a:r>
              <a:t>These stories focus on building tension through sensory imagery and suspense</a:t>
            </a:r>
          </a:p>
          <a:p>
            <a:pPr marL="450626" indent="-450626" defTabSz="360501">
              <a:spcBef>
                <a:spcPts val="2700"/>
              </a:spcBef>
              <a:buBlip>
                <a:blip r:embed="rId2"/>
              </a:buBlip>
              <a:defRPr sz="2755">
                <a:latin typeface="Chalkboard"/>
                <a:ea typeface="Chalkboard"/>
                <a:cs typeface="Chalkboard"/>
                <a:sym typeface="Chalkboard"/>
              </a:defRPr>
            </a:pPr>
            <a:r>
              <a:t>e.g. Scooby Doo, Nancy Drew, Sherlock Holmes</a:t>
            </a:r>
          </a:p>
        </p:txBody>
      </p:sp>
      <p:pic>
        <p:nvPicPr>
          <p:cNvPr id="161" name="Image" descr="Image"/>
          <p:cNvPicPr>
            <a:picLocks noChangeAspect="1"/>
          </p:cNvPicPr>
          <p:nvPr/>
        </p:nvPicPr>
        <p:blipFill>
          <a:blip r:embed="rId3">
            <a:extLst/>
          </a:blip>
          <a:stretch>
            <a:fillRect/>
          </a:stretch>
        </p:blipFill>
        <p:spPr>
          <a:xfrm>
            <a:off x="7073900" y="2785802"/>
            <a:ext cx="3967865" cy="595179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Visual"/>
          <p:cNvSpPr txBox="1"/>
          <p:nvPr>
            <p:ph type="title"/>
          </p:nvPr>
        </p:nvSpPr>
        <p:spPr>
          <a:xfrm>
            <a:off x="910420" y="836618"/>
            <a:ext cx="10464801" cy="2540002"/>
          </a:xfrm>
          <a:prstGeom prst="rect">
            <a:avLst/>
          </a:prstGeom>
        </p:spPr>
        <p:txBody>
          <a:bodyPr/>
          <a:lstStyle>
            <a:lvl1pPr>
              <a:defRPr>
                <a:latin typeface="Chalkboard"/>
                <a:ea typeface="Chalkboard"/>
                <a:cs typeface="Chalkboard"/>
                <a:sym typeface="Chalkboard"/>
              </a:defRPr>
            </a:lvl1pPr>
          </a:lstStyle>
          <a:p>
            <a:pPr/>
            <a:r>
              <a:t>Historical Fiction</a:t>
            </a:r>
          </a:p>
        </p:txBody>
      </p:sp>
      <p:sp>
        <p:nvSpPr>
          <p:cNvPr id="164" name="Describes what we see: paintings, or images directly experienced through the narrator’s eyes. Visual imagery may include:…"/>
          <p:cNvSpPr txBox="1"/>
          <p:nvPr>
            <p:ph type="body" sz="half" idx="1"/>
          </p:nvPr>
        </p:nvSpPr>
        <p:spPr>
          <a:xfrm>
            <a:off x="1079500" y="2654300"/>
            <a:ext cx="4710063" cy="6844408"/>
          </a:xfrm>
          <a:prstGeom prst="rect">
            <a:avLst/>
          </a:prstGeom>
        </p:spPr>
        <p:txBody>
          <a:bodyPr/>
          <a:lstStyle/>
          <a:p>
            <a:pPr marL="474344" indent="-474344" defTabSz="379474">
              <a:spcBef>
                <a:spcPts val="2900"/>
              </a:spcBef>
              <a:buBlip>
                <a:blip r:embed="rId2"/>
              </a:buBlip>
              <a:defRPr sz="2900">
                <a:latin typeface="Chalkboard"/>
                <a:ea typeface="Chalkboard"/>
                <a:cs typeface="Chalkboard"/>
                <a:sym typeface="Chalkboard"/>
              </a:defRPr>
            </a:pPr>
            <a:r>
              <a:t>A story that is set in the past and based on real people and/or events </a:t>
            </a:r>
          </a:p>
          <a:p>
            <a:pPr marL="474344" indent="-474344" defTabSz="379474">
              <a:spcBef>
                <a:spcPts val="2900"/>
              </a:spcBef>
              <a:buBlip>
                <a:blip r:embed="rId2"/>
              </a:buBlip>
              <a:defRPr sz="2900">
                <a:latin typeface="Chalkboard"/>
                <a:ea typeface="Chalkboard"/>
                <a:cs typeface="Chalkboard"/>
                <a:sym typeface="Chalkboard"/>
              </a:defRPr>
            </a:pPr>
            <a:r>
              <a:t>e.g. Braveheart, Mary Queen of Scots, Titanic</a:t>
            </a:r>
          </a:p>
        </p:txBody>
      </p:sp>
      <p:pic>
        <p:nvPicPr>
          <p:cNvPr id="165" name="Image" descr="Image"/>
          <p:cNvPicPr>
            <a:picLocks noChangeAspect="1"/>
          </p:cNvPicPr>
          <p:nvPr/>
        </p:nvPicPr>
        <p:blipFill>
          <a:blip r:embed="rId3">
            <a:extLst/>
          </a:blip>
          <a:stretch>
            <a:fillRect/>
          </a:stretch>
        </p:blipFill>
        <p:spPr>
          <a:xfrm>
            <a:off x="7358831" y="2633303"/>
            <a:ext cx="4395201" cy="65928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Visual"/>
          <p:cNvSpPr txBox="1"/>
          <p:nvPr>
            <p:ph type="title"/>
          </p:nvPr>
        </p:nvSpPr>
        <p:spPr>
          <a:xfrm>
            <a:off x="910420" y="836618"/>
            <a:ext cx="10464801" cy="2540002"/>
          </a:xfrm>
          <a:prstGeom prst="rect">
            <a:avLst/>
          </a:prstGeom>
        </p:spPr>
        <p:txBody>
          <a:bodyPr/>
          <a:lstStyle>
            <a:lvl1pPr>
              <a:defRPr>
                <a:latin typeface="Chalkboard"/>
                <a:ea typeface="Chalkboard"/>
                <a:cs typeface="Chalkboard"/>
                <a:sym typeface="Chalkboard"/>
              </a:defRPr>
            </a:lvl1pPr>
          </a:lstStyle>
          <a:p>
            <a:pPr/>
            <a:r>
              <a:t>Folklore/Fairytale</a:t>
            </a:r>
          </a:p>
        </p:txBody>
      </p:sp>
      <p:sp>
        <p:nvSpPr>
          <p:cNvPr id="168" name="Describes what we see: paintings, or images directly experienced through the narrator’s eyes. Visual imagery may include:…"/>
          <p:cNvSpPr txBox="1"/>
          <p:nvPr>
            <p:ph type="body" sz="half" idx="1"/>
          </p:nvPr>
        </p:nvSpPr>
        <p:spPr>
          <a:xfrm>
            <a:off x="889000" y="3136899"/>
            <a:ext cx="4940400" cy="5374582"/>
          </a:xfrm>
          <a:prstGeom prst="rect">
            <a:avLst/>
          </a:prstGeom>
        </p:spPr>
        <p:txBody>
          <a:bodyPr/>
          <a:lstStyle/>
          <a:p>
            <a:pPr marL="365244" indent="-365244" defTabSz="292195">
              <a:spcBef>
                <a:spcPts val="2200"/>
              </a:spcBef>
              <a:buBlip>
                <a:blip r:embed="rId2"/>
              </a:buBlip>
              <a:defRPr sz="2233">
                <a:latin typeface="Chalkboard"/>
                <a:ea typeface="Chalkboard"/>
                <a:cs typeface="Chalkboard"/>
                <a:sym typeface="Chalkboard"/>
              </a:defRPr>
            </a:pPr>
            <a:r>
              <a:t>A story that usually has an narrator or will be “retold” or “adapted” by the author</a:t>
            </a:r>
          </a:p>
          <a:p>
            <a:pPr marL="365244" indent="-365244" defTabSz="292195">
              <a:spcBef>
                <a:spcPts val="2200"/>
              </a:spcBef>
              <a:buBlip>
                <a:blip r:embed="rId2"/>
              </a:buBlip>
              <a:defRPr sz="2233">
                <a:latin typeface="Chalkboard"/>
                <a:ea typeface="Chalkboard"/>
                <a:cs typeface="Chalkboard"/>
                <a:sym typeface="Chalkboard"/>
              </a:defRPr>
            </a:pPr>
            <a:r>
              <a:t> Folklore stories are typically passed down by word of mouth, rather than being written in books although sometimes people write down collections of folklore in order to preserve the stories of a particular community</a:t>
            </a:r>
          </a:p>
          <a:p>
            <a:pPr marL="0" indent="0" defTabSz="352043">
              <a:spcBef>
                <a:spcPts val="0"/>
              </a:spcBef>
              <a:buSzTx/>
              <a:buNone/>
              <a:defRPr sz="846">
                <a:solidFill>
                  <a:srgbClr val="000000"/>
                </a:solidFill>
                <a:latin typeface="+mj-lt"/>
                <a:ea typeface="+mj-ea"/>
                <a:cs typeface="+mj-cs"/>
                <a:sym typeface="Helvetica Neue"/>
              </a:defRPr>
            </a:pPr>
          </a:p>
          <a:p>
            <a:pPr marL="365244" indent="-365244" defTabSz="292195">
              <a:spcBef>
                <a:spcPts val="2200"/>
              </a:spcBef>
              <a:buBlip>
                <a:blip r:embed="rId2"/>
              </a:buBlip>
              <a:defRPr sz="2233">
                <a:latin typeface="Chalkboard"/>
                <a:ea typeface="Chalkboard"/>
                <a:cs typeface="Chalkboard"/>
                <a:sym typeface="Chalkboard"/>
              </a:defRPr>
            </a:pPr>
            <a:r>
              <a:t>e.g. Jack and the Beanstalk, Cinderella, Little Red Riding Hood</a:t>
            </a:r>
          </a:p>
        </p:txBody>
      </p:sp>
      <p:pic>
        <p:nvPicPr>
          <p:cNvPr id="169" name="Image" descr="Image"/>
          <p:cNvPicPr>
            <a:picLocks noChangeAspect="1"/>
          </p:cNvPicPr>
          <p:nvPr/>
        </p:nvPicPr>
        <p:blipFill>
          <a:blip r:embed="rId3">
            <a:extLst/>
          </a:blip>
          <a:stretch>
            <a:fillRect/>
          </a:stretch>
        </p:blipFill>
        <p:spPr>
          <a:xfrm>
            <a:off x="6483399" y="2646369"/>
            <a:ext cx="5129309" cy="568231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Forms of Imagery"/>
          <p:cNvSpPr txBox="1"/>
          <p:nvPr>
            <p:ph type="title"/>
          </p:nvPr>
        </p:nvSpPr>
        <p:spPr>
          <a:xfrm>
            <a:off x="1168400" y="2463800"/>
            <a:ext cx="10464800" cy="2540000"/>
          </a:xfrm>
          <a:prstGeom prst="rect">
            <a:avLst/>
          </a:prstGeom>
        </p:spPr>
        <p:txBody>
          <a:bodyPr/>
          <a:lstStyle>
            <a:lvl1pPr>
              <a:defRPr>
                <a:latin typeface="Chalkboard"/>
                <a:ea typeface="Chalkboard"/>
                <a:cs typeface="Chalkboard"/>
                <a:sym typeface="Chalkboard"/>
              </a:defRPr>
            </a:lvl1pPr>
          </a:lstStyle>
          <a:p>
            <a:pPr/>
            <a:r>
              <a:t>Sub-genres of Poetry</a:t>
            </a:r>
          </a:p>
        </p:txBody>
      </p:sp>
      <p:sp>
        <p:nvSpPr>
          <p:cNvPr id="172" name="Arrow"/>
          <p:cNvSpPr/>
          <p:nvPr/>
        </p:nvSpPr>
        <p:spPr>
          <a:xfrm>
            <a:off x="3619500" y="6127750"/>
            <a:ext cx="5214045" cy="1270000"/>
          </a:xfrm>
          <a:prstGeom prst="rightArrow">
            <a:avLst>
              <a:gd name="adj1" fmla="val 32000"/>
              <a:gd name="adj2" fmla="val 64000"/>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solidFill>
                  <a:srgbClr val="FFFFFF"/>
                </a:solidFill>
                <a:effectLst>
                  <a:outerShdw sx="100000" sy="100000" kx="0" ky="0" algn="b" rotWithShape="0" blurRad="63500" dist="25400" dir="2700000">
                    <a:srgbClr val="000000">
                      <a:alpha val="70000"/>
                    </a:srgbClr>
                  </a:outerShdw>
                </a:effectLst>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Visual"/>
          <p:cNvSpPr txBox="1"/>
          <p:nvPr>
            <p:ph type="title"/>
          </p:nvPr>
        </p:nvSpPr>
        <p:spPr>
          <a:xfrm>
            <a:off x="-169080" y="773118"/>
            <a:ext cx="10464801" cy="2540002"/>
          </a:xfrm>
          <a:prstGeom prst="rect">
            <a:avLst/>
          </a:prstGeom>
        </p:spPr>
        <p:txBody>
          <a:bodyPr/>
          <a:lstStyle>
            <a:lvl1pPr>
              <a:defRPr>
                <a:latin typeface="Chalkboard"/>
                <a:ea typeface="Chalkboard"/>
                <a:cs typeface="Chalkboard"/>
                <a:sym typeface="Chalkboard"/>
              </a:defRPr>
            </a:lvl1pPr>
          </a:lstStyle>
          <a:p>
            <a:pPr/>
            <a:r>
              <a:t>Sub-genres of Poetry</a:t>
            </a:r>
          </a:p>
        </p:txBody>
      </p:sp>
      <p:sp>
        <p:nvSpPr>
          <p:cNvPr id="175" name="Describes what we see: paintings, or images directly experienced through the narrator’s eyes. Visual imagery may include:…"/>
          <p:cNvSpPr txBox="1"/>
          <p:nvPr>
            <p:ph type="body" sz="half" idx="1"/>
          </p:nvPr>
        </p:nvSpPr>
        <p:spPr>
          <a:xfrm>
            <a:off x="546100" y="2514600"/>
            <a:ext cx="7328645" cy="5936606"/>
          </a:xfrm>
          <a:prstGeom prst="rect">
            <a:avLst/>
          </a:prstGeom>
        </p:spPr>
        <p:txBody>
          <a:bodyPr/>
          <a:lstStyle/>
          <a:p>
            <a:pPr marL="275119" indent="-275119" defTabSz="220095">
              <a:spcBef>
                <a:spcPts val="1600"/>
              </a:spcBef>
              <a:buBlip>
                <a:blip r:embed="rId2"/>
              </a:buBlip>
              <a:defRPr sz="1682">
                <a:latin typeface="Chalkboard"/>
                <a:ea typeface="Chalkboard"/>
                <a:cs typeface="Chalkboard"/>
                <a:sym typeface="Chalkboard"/>
              </a:defRPr>
            </a:pPr>
            <a:r>
              <a:t>Blank verse: poetry written with a precise meter but does not rhyme</a:t>
            </a:r>
          </a:p>
          <a:p>
            <a:pPr marL="275119" indent="-275119" defTabSz="220095">
              <a:spcBef>
                <a:spcPts val="1600"/>
              </a:spcBef>
              <a:buBlip>
                <a:blip r:embed="rId2"/>
              </a:buBlip>
              <a:defRPr sz="1682">
                <a:latin typeface="Chalkboard"/>
                <a:ea typeface="Chalkboard"/>
                <a:cs typeface="Chalkboard"/>
                <a:sym typeface="Chalkboard"/>
              </a:defRPr>
            </a:pPr>
            <a:r>
              <a:t>Epics: an epic poem is a lengthy, narrative work which typically details extraordinary journeys and adventures of characters from a distant past</a:t>
            </a:r>
          </a:p>
          <a:p>
            <a:pPr marL="275119" indent="-275119" defTabSz="220095">
              <a:spcBef>
                <a:spcPts val="1600"/>
              </a:spcBef>
              <a:buBlip>
                <a:blip r:embed="rId2"/>
              </a:buBlip>
              <a:defRPr sz="1682">
                <a:latin typeface="Chalkboard"/>
                <a:ea typeface="Chalkboard"/>
                <a:cs typeface="Chalkboard"/>
                <a:sym typeface="Chalkboard"/>
              </a:defRPr>
            </a:pPr>
            <a:r>
              <a:t>Rhymed poetry: different from blank verse, these works of writing rhyme and can follow different schemes</a:t>
            </a:r>
          </a:p>
          <a:p>
            <a:pPr marL="275119" indent="-275119" defTabSz="220095">
              <a:spcBef>
                <a:spcPts val="1600"/>
              </a:spcBef>
              <a:buBlip>
                <a:blip r:embed="rId2"/>
              </a:buBlip>
              <a:defRPr sz="1682">
                <a:latin typeface="Chalkboard"/>
                <a:ea typeface="Chalkboard"/>
                <a:cs typeface="Chalkboard"/>
                <a:sym typeface="Chalkboard"/>
              </a:defRPr>
            </a:pPr>
            <a:r>
              <a:t>Free verse: poetry that lacks a consistent rhyme scheme, metrical pattern or musical form</a:t>
            </a:r>
          </a:p>
          <a:p>
            <a:pPr marL="275119" indent="-275119" defTabSz="220095">
              <a:spcBef>
                <a:spcPts val="1600"/>
              </a:spcBef>
              <a:buBlip>
                <a:blip r:embed="rId2"/>
              </a:buBlip>
              <a:defRPr sz="1682">
                <a:latin typeface="Chalkboard"/>
                <a:ea typeface="Chalkboard"/>
                <a:cs typeface="Chalkboard"/>
                <a:sym typeface="Chalkboard"/>
              </a:defRPr>
            </a:pPr>
            <a:r>
              <a:t>Sonnet: a 14 line poem, typically concerning the topic of love </a:t>
            </a:r>
          </a:p>
          <a:p>
            <a:pPr marL="275119" indent="-275119" defTabSz="220095">
              <a:spcBef>
                <a:spcPts val="1600"/>
              </a:spcBef>
              <a:buBlip>
                <a:blip r:embed="rId2"/>
              </a:buBlip>
              <a:defRPr sz="1682">
                <a:latin typeface="Chalkboard"/>
                <a:ea typeface="Chalkboard"/>
                <a:cs typeface="Chalkboard"/>
                <a:sym typeface="Chalkboard"/>
              </a:defRPr>
            </a:pPr>
            <a:r>
              <a:t>Ode: is a tribute to an object/person/place to show your love for it</a:t>
            </a:r>
          </a:p>
          <a:p>
            <a:pPr marL="275119" indent="-275119" defTabSz="220095">
              <a:spcBef>
                <a:spcPts val="1600"/>
              </a:spcBef>
              <a:buBlip>
                <a:blip r:embed="rId2"/>
              </a:buBlip>
              <a:defRPr sz="1682">
                <a:latin typeface="Chalkboard"/>
                <a:ea typeface="Chalkboard"/>
                <a:cs typeface="Chalkboard"/>
                <a:sym typeface="Chalkboard"/>
              </a:defRPr>
            </a:pPr>
            <a:r>
              <a:t>Limerick: a five-line poem that consists of a single stanza, an AABBA rhyme scheme, and whose subject is a short, pithy tale or description. </a:t>
            </a:r>
          </a:p>
          <a:p>
            <a:pPr marL="275119" indent="-275119" defTabSz="220095">
              <a:spcBef>
                <a:spcPts val="1600"/>
              </a:spcBef>
              <a:buBlip>
                <a:blip r:embed="rId2"/>
              </a:buBlip>
              <a:defRPr sz="1682">
                <a:latin typeface="Chalkboard"/>
                <a:ea typeface="Chalkboard"/>
                <a:cs typeface="Chalkboard"/>
                <a:sym typeface="Chalkboard"/>
              </a:defRPr>
            </a:pPr>
            <a:r>
              <a:t>Elegy</a:t>
            </a:r>
            <a:r>
              <a:rPr b="1"/>
              <a:t>: </a:t>
            </a:r>
            <a:r>
              <a:t>a poem that reflects upon death or loss — traditionally, it contains themes of mourning, loss, and reflection however, it can also explore themes of redemption and consolation</a:t>
            </a:r>
          </a:p>
        </p:txBody>
      </p:sp>
      <p:pic>
        <p:nvPicPr>
          <p:cNvPr id="176" name="Image" descr="Image"/>
          <p:cNvPicPr>
            <a:picLocks noChangeAspect="1"/>
          </p:cNvPicPr>
          <p:nvPr/>
        </p:nvPicPr>
        <p:blipFill>
          <a:blip r:embed="rId3">
            <a:extLst/>
          </a:blip>
          <a:srcRect l="149" t="224" r="168" b="795"/>
          <a:stretch>
            <a:fillRect/>
          </a:stretch>
        </p:blipFill>
        <p:spPr>
          <a:xfrm>
            <a:off x="8237220" y="2092007"/>
            <a:ext cx="4469210" cy="6377576"/>
          </a:xfrm>
          <a:custGeom>
            <a:avLst/>
            <a:gdLst/>
            <a:ahLst/>
            <a:cxnLst>
              <a:cxn ang="0">
                <a:pos x="wd2" y="hd2"/>
              </a:cxn>
              <a:cxn ang="5400000">
                <a:pos x="wd2" y="hd2"/>
              </a:cxn>
              <a:cxn ang="10800000">
                <a:pos x="wd2" y="hd2"/>
              </a:cxn>
              <a:cxn ang="16200000">
                <a:pos x="wd2" y="hd2"/>
              </a:cxn>
            </a:cxnLst>
            <a:rect l="0" t="0" r="r" b="b"/>
            <a:pathLst>
              <a:path w="21600" h="21588" fill="norm" stroke="1" extrusionOk="0">
                <a:moveTo>
                  <a:pt x="12990" y="0"/>
                </a:moveTo>
                <a:lnTo>
                  <a:pt x="12604" y="17"/>
                </a:lnTo>
                <a:cubicBezTo>
                  <a:pt x="12392" y="27"/>
                  <a:pt x="11864" y="84"/>
                  <a:pt x="11430" y="146"/>
                </a:cubicBezTo>
                <a:cubicBezTo>
                  <a:pt x="10996" y="209"/>
                  <a:pt x="10038" y="344"/>
                  <a:pt x="9303" y="446"/>
                </a:cubicBezTo>
                <a:cubicBezTo>
                  <a:pt x="7710" y="668"/>
                  <a:pt x="6241" y="880"/>
                  <a:pt x="5436" y="1004"/>
                </a:cubicBezTo>
                <a:cubicBezTo>
                  <a:pt x="4558" y="1138"/>
                  <a:pt x="4228" y="1191"/>
                  <a:pt x="3504" y="1318"/>
                </a:cubicBezTo>
                <a:cubicBezTo>
                  <a:pt x="3077" y="1393"/>
                  <a:pt x="2643" y="1481"/>
                  <a:pt x="2540" y="1515"/>
                </a:cubicBezTo>
                <a:cubicBezTo>
                  <a:pt x="2324" y="1586"/>
                  <a:pt x="2153" y="1723"/>
                  <a:pt x="2093" y="1870"/>
                </a:cubicBezTo>
                <a:cubicBezTo>
                  <a:pt x="2070" y="1926"/>
                  <a:pt x="2042" y="1971"/>
                  <a:pt x="2031" y="1972"/>
                </a:cubicBezTo>
                <a:cubicBezTo>
                  <a:pt x="2021" y="1973"/>
                  <a:pt x="1907" y="1957"/>
                  <a:pt x="1778" y="1937"/>
                </a:cubicBezTo>
                <a:cubicBezTo>
                  <a:pt x="1618" y="1912"/>
                  <a:pt x="1497" y="1909"/>
                  <a:pt x="1394" y="1926"/>
                </a:cubicBezTo>
                <a:cubicBezTo>
                  <a:pt x="1259" y="1950"/>
                  <a:pt x="1236" y="1968"/>
                  <a:pt x="1172" y="2104"/>
                </a:cubicBezTo>
                <a:cubicBezTo>
                  <a:pt x="1043" y="2377"/>
                  <a:pt x="999" y="2753"/>
                  <a:pt x="1053" y="3125"/>
                </a:cubicBezTo>
                <a:cubicBezTo>
                  <a:pt x="1137" y="3707"/>
                  <a:pt x="1332" y="4169"/>
                  <a:pt x="1638" y="4514"/>
                </a:cubicBezTo>
                <a:cubicBezTo>
                  <a:pt x="1817" y="4715"/>
                  <a:pt x="2281" y="5035"/>
                  <a:pt x="2518" y="5120"/>
                </a:cubicBezTo>
                <a:cubicBezTo>
                  <a:pt x="2608" y="5152"/>
                  <a:pt x="2682" y="5193"/>
                  <a:pt x="2682" y="5212"/>
                </a:cubicBezTo>
                <a:cubicBezTo>
                  <a:pt x="2682" y="5232"/>
                  <a:pt x="2646" y="5334"/>
                  <a:pt x="2603" y="5441"/>
                </a:cubicBezTo>
                <a:cubicBezTo>
                  <a:pt x="2485" y="5730"/>
                  <a:pt x="2425" y="6167"/>
                  <a:pt x="2457" y="6495"/>
                </a:cubicBezTo>
                <a:cubicBezTo>
                  <a:pt x="2491" y="6842"/>
                  <a:pt x="2556" y="7066"/>
                  <a:pt x="2724" y="7417"/>
                </a:cubicBezTo>
                <a:lnTo>
                  <a:pt x="2850" y="7684"/>
                </a:lnTo>
                <a:lnTo>
                  <a:pt x="2768" y="8098"/>
                </a:lnTo>
                <a:cubicBezTo>
                  <a:pt x="2653" y="8682"/>
                  <a:pt x="2496" y="9576"/>
                  <a:pt x="2355" y="10444"/>
                </a:cubicBezTo>
                <a:cubicBezTo>
                  <a:pt x="2330" y="10599"/>
                  <a:pt x="2257" y="10837"/>
                  <a:pt x="2192" y="10973"/>
                </a:cubicBezTo>
                <a:cubicBezTo>
                  <a:pt x="1942" y="11498"/>
                  <a:pt x="2111" y="11852"/>
                  <a:pt x="2647" y="11919"/>
                </a:cubicBezTo>
                <a:cubicBezTo>
                  <a:pt x="2728" y="11929"/>
                  <a:pt x="3053" y="11954"/>
                  <a:pt x="3368" y="11975"/>
                </a:cubicBezTo>
                <a:cubicBezTo>
                  <a:pt x="3684" y="11996"/>
                  <a:pt x="3958" y="12026"/>
                  <a:pt x="3978" y="12040"/>
                </a:cubicBezTo>
                <a:cubicBezTo>
                  <a:pt x="4000" y="12055"/>
                  <a:pt x="3990" y="12122"/>
                  <a:pt x="3953" y="12206"/>
                </a:cubicBezTo>
                <a:cubicBezTo>
                  <a:pt x="3919" y="12284"/>
                  <a:pt x="3879" y="12448"/>
                  <a:pt x="3863" y="12570"/>
                </a:cubicBezTo>
                <a:lnTo>
                  <a:pt x="3836" y="12793"/>
                </a:lnTo>
                <a:lnTo>
                  <a:pt x="3330" y="12901"/>
                </a:lnTo>
                <a:cubicBezTo>
                  <a:pt x="2396" y="13099"/>
                  <a:pt x="1404" y="13367"/>
                  <a:pt x="873" y="13566"/>
                </a:cubicBezTo>
                <a:cubicBezTo>
                  <a:pt x="441" y="13727"/>
                  <a:pt x="218" y="13844"/>
                  <a:pt x="75" y="13984"/>
                </a:cubicBezTo>
                <a:lnTo>
                  <a:pt x="0" y="14057"/>
                </a:lnTo>
                <a:cubicBezTo>
                  <a:pt x="2" y="14092"/>
                  <a:pt x="2" y="14219"/>
                  <a:pt x="4" y="14220"/>
                </a:cubicBezTo>
                <a:cubicBezTo>
                  <a:pt x="24" y="14229"/>
                  <a:pt x="54" y="14288"/>
                  <a:pt x="69" y="14350"/>
                </a:cubicBezTo>
                <a:cubicBezTo>
                  <a:pt x="105" y="14501"/>
                  <a:pt x="90" y="14496"/>
                  <a:pt x="884" y="14619"/>
                </a:cubicBezTo>
                <a:cubicBezTo>
                  <a:pt x="944" y="14628"/>
                  <a:pt x="1011" y="14692"/>
                  <a:pt x="1097" y="14821"/>
                </a:cubicBezTo>
                <a:cubicBezTo>
                  <a:pt x="1166" y="14923"/>
                  <a:pt x="1237" y="15000"/>
                  <a:pt x="1256" y="14991"/>
                </a:cubicBezTo>
                <a:cubicBezTo>
                  <a:pt x="1395" y="14931"/>
                  <a:pt x="1612" y="15402"/>
                  <a:pt x="1575" y="15684"/>
                </a:cubicBezTo>
                <a:cubicBezTo>
                  <a:pt x="1549" y="15882"/>
                  <a:pt x="1405" y="16191"/>
                  <a:pt x="1291" y="16292"/>
                </a:cubicBezTo>
                <a:cubicBezTo>
                  <a:pt x="1208" y="16365"/>
                  <a:pt x="1193" y="16368"/>
                  <a:pt x="1020" y="16340"/>
                </a:cubicBezTo>
                <a:cubicBezTo>
                  <a:pt x="755" y="16297"/>
                  <a:pt x="485" y="16303"/>
                  <a:pt x="382" y="16353"/>
                </a:cubicBezTo>
                <a:cubicBezTo>
                  <a:pt x="260" y="16413"/>
                  <a:pt x="258" y="16585"/>
                  <a:pt x="380" y="16693"/>
                </a:cubicBezTo>
                <a:cubicBezTo>
                  <a:pt x="604" y="16893"/>
                  <a:pt x="1871" y="17154"/>
                  <a:pt x="3207" y="17276"/>
                </a:cubicBezTo>
                <a:cubicBezTo>
                  <a:pt x="3419" y="17296"/>
                  <a:pt x="3632" y="17322"/>
                  <a:pt x="3679" y="17334"/>
                </a:cubicBezTo>
                <a:cubicBezTo>
                  <a:pt x="3729" y="17347"/>
                  <a:pt x="3836" y="17447"/>
                  <a:pt x="3936" y="17577"/>
                </a:cubicBezTo>
                <a:cubicBezTo>
                  <a:pt x="4088" y="17774"/>
                  <a:pt x="4109" y="17823"/>
                  <a:pt x="4114" y="17999"/>
                </a:cubicBezTo>
                <a:lnTo>
                  <a:pt x="4118" y="18198"/>
                </a:lnTo>
                <a:lnTo>
                  <a:pt x="3938" y="18207"/>
                </a:lnTo>
                <a:cubicBezTo>
                  <a:pt x="3660" y="18221"/>
                  <a:pt x="3644" y="18242"/>
                  <a:pt x="3758" y="18453"/>
                </a:cubicBezTo>
                <a:cubicBezTo>
                  <a:pt x="3862" y="18647"/>
                  <a:pt x="3883" y="18682"/>
                  <a:pt x="4254" y="19248"/>
                </a:cubicBezTo>
                <a:cubicBezTo>
                  <a:pt x="4388" y="19451"/>
                  <a:pt x="4589" y="19760"/>
                  <a:pt x="4703" y="19936"/>
                </a:cubicBezTo>
                <a:cubicBezTo>
                  <a:pt x="5147" y="20621"/>
                  <a:pt x="5646" y="21203"/>
                  <a:pt x="5962" y="21403"/>
                </a:cubicBezTo>
                <a:cubicBezTo>
                  <a:pt x="6056" y="21463"/>
                  <a:pt x="6189" y="21528"/>
                  <a:pt x="6259" y="21550"/>
                </a:cubicBezTo>
                <a:cubicBezTo>
                  <a:pt x="6413" y="21597"/>
                  <a:pt x="6590" y="21600"/>
                  <a:pt x="6913" y="21562"/>
                </a:cubicBezTo>
                <a:cubicBezTo>
                  <a:pt x="7131" y="21536"/>
                  <a:pt x="7829" y="21462"/>
                  <a:pt x="8919" y="21348"/>
                </a:cubicBezTo>
                <a:cubicBezTo>
                  <a:pt x="9348" y="21304"/>
                  <a:pt x="10078" y="21227"/>
                  <a:pt x="10903" y="21139"/>
                </a:cubicBezTo>
                <a:cubicBezTo>
                  <a:pt x="11203" y="21106"/>
                  <a:pt x="11633" y="21061"/>
                  <a:pt x="11856" y="21038"/>
                </a:cubicBezTo>
                <a:cubicBezTo>
                  <a:pt x="12262" y="20996"/>
                  <a:pt x="12918" y="20923"/>
                  <a:pt x="14204" y="20781"/>
                </a:cubicBezTo>
                <a:cubicBezTo>
                  <a:pt x="14582" y="20739"/>
                  <a:pt x="14946" y="20702"/>
                  <a:pt x="15013" y="20697"/>
                </a:cubicBezTo>
                <a:cubicBezTo>
                  <a:pt x="15080" y="20692"/>
                  <a:pt x="15292" y="20668"/>
                  <a:pt x="15481" y="20644"/>
                </a:cubicBezTo>
                <a:cubicBezTo>
                  <a:pt x="15671" y="20621"/>
                  <a:pt x="16134" y="20568"/>
                  <a:pt x="16513" y="20527"/>
                </a:cubicBezTo>
                <a:cubicBezTo>
                  <a:pt x="16892" y="20486"/>
                  <a:pt x="17366" y="20435"/>
                  <a:pt x="17566" y="20413"/>
                </a:cubicBezTo>
                <a:cubicBezTo>
                  <a:pt x="17767" y="20391"/>
                  <a:pt x="18011" y="20364"/>
                  <a:pt x="18109" y="20354"/>
                </a:cubicBezTo>
                <a:cubicBezTo>
                  <a:pt x="18422" y="20321"/>
                  <a:pt x="18844" y="19981"/>
                  <a:pt x="19166" y="19505"/>
                </a:cubicBezTo>
                <a:cubicBezTo>
                  <a:pt x="19446" y="19091"/>
                  <a:pt x="19510" y="18785"/>
                  <a:pt x="19386" y="18452"/>
                </a:cubicBezTo>
                <a:cubicBezTo>
                  <a:pt x="19300" y="18219"/>
                  <a:pt x="19130" y="18046"/>
                  <a:pt x="18755" y="17810"/>
                </a:cubicBezTo>
                <a:cubicBezTo>
                  <a:pt x="18580" y="17699"/>
                  <a:pt x="18370" y="17536"/>
                  <a:pt x="18287" y="17448"/>
                </a:cubicBezTo>
                <a:cubicBezTo>
                  <a:pt x="17985" y="17126"/>
                  <a:pt x="16885" y="16231"/>
                  <a:pt x="15995" y="15582"/>
                </a:cubicBezTo>
                <a:cubicBezTo>
                  <a:pt x="15727" y="15387"/>
                  <a:pt x="15578" y="15259"/>
                  <a:pt x="15589" y="15234"/>
                </a:cubicBezTo>
                <a:cubicBezTo>
                  <a:pt x="15589" y="15234"/>
                  <a:pt x="15586" y="15232"/>
                  <a:pt x="15587" y="15232"/>
                </a:cubicBezTo>
                <a:cubicBezTo>
                  <a:pt x="15587" y="15232"/>
                  <a:pt x="15589" y="15232"/>
                  <a:pt x="15589" y="15232"/>
                </a:cubicBezTo>
                <a:cubicBezTo>
                  <a:pt x="15589" y="15231"/>
                  <a:pt x="15586" y="15229"/>
                  <a:pt x="15587" y="15229"/>
                </a:cubicBezTo>
                <a:cubicBezTo>
                  <a:pt x="15608" y="15214"/>
                  <a:pt x="15850" y="15118"/>
                  <a:pt x="16126" y="15015"/>
                </a:cubicBezTo>
                <a:lnTo>
                  <a:pt x="16626" y="14829"/>
                </a:lnTo>
                <a:lnTo>
                  <a:pt x="17386" y="14849"/>
                </a:lnTo>
                <a:lnTo>
                  <a:pt x="18032" y="14865"/>
                </a:lnTo>
                <a:lnTo>
                  <a:pt x="18144" y="14868"/>
                </a:lnTo>
                <a:lnTo>
                  <a:pt x="18443" y="14702"/>
                </a:lnTo>
                <a:cubicBezTo>
                  <a:pt x="18856" y="14473"/>
                  <a:pt x="20002" y="13660"/>
                  <a:pt x="20700" y="13100"/>
                </a:cubicBezTo>
                <a:cubicBezTo>
                  <a:pt x="21021" y="12842"/>
                  <a:pt x="21323" y="12606"/>
                  <a:pt x="21374" y="12574"/>
                </a:cubicBezTo>
                <a:cubicBezTo>
                  <a:pt x="21424" y="12543"/>
                  <a:pt x="21505" y="12461"/>
                  <a:pt x="21552" y="12392"/>
                </a:cubicBezTo>
                <a:lnTo>
                  <a:pt x="21577" y="12354"/>
                </a:lnTo>
                <a:cubicBezTo>
                  <a:pt x="21586" y="12329"/>
                  <a:pt x="21594" y="12305"/>
                  <a:pt x="21600" y="12241"/>
                </a:cubicBezTo>
                <a:cubicBezTo>
                  <a:pt x="21590" y="12125"/>
                  <a:pt x="21577" y="12084"/>
                  <a:pt x="21560" y="12064"/>
                </a:cubicBezTo>
                <a:lnTo>
                  <a:pt x="21489" y="11978"/>
                </a:lnTo>
                <a:lnTo>
                  <a:pt x="20929" y="11964"/>
                </a:lnTo>
                <a:lnTo>
                  <a:pt x="20369" y="11950"/>
                </a:lnTo>
                <a:lnTo>
                  <a:pt x="20311" y="11835"/>
                </a:lnTo>
                <a:cubicBezTo>
                  <a:pt x="20279" y="11773"/>
                  <a:pt x="20243" y="11598"/>
                  <a:pt x="20230" y="11445"/>
                </a:cubicBezTo>
                <a:lnTo>
                  <a:pt x="20207" y="11166"/>
                </a:lnTo>
                <a:lnTo>
                  <a:pt x="20720" y="10802"/>
                </a:lnTo>
                <a:cubicBezTo>
                  <a:pt x="21204" y="10459"/>
                  <a:pt x="21232" y="10433"/>
                  <a:pt x="21232" y="10325"/>
                </a:cubicBezTo>
                <a:cubicBezTo>
                  <a:pt x="21232" y="10196"/>
                  <a:pt x="21163" y="10140"/>
                  <a:pt x="20948" y="10094"/>
                </a:cubicBezTo>
                <a:cubicBezTo>
                  <a:pt x="20622" y="10025"/>
                  <a:pt x="18365" y="9777"/>
                  <a:pt x="18057" y="9777"/>
                </a:cubicBezTo>
                <a:cubicBezTo>
                  <a:pt x="17900" y="9777"/>
                  <a:pt x="17856" y="9739"/>
                  <a:pt x="17823" y="9577"/>
                </a:cubicBezTo>
                <a:cubicBezTo>
                  <a:pt x="17810" y="9511"/>
                  <a:pt x="17822" y="9508"/>
                  <a:pt x="18335" y="9447"/>
                </a:cubicBezTo>
                <a:cubicBezTo>
                  <a:pt x="19729" y="9282"/>
                  <a:pt x="19734" y="9280"/>
                  <a:pt x="19734" y="9106"/>
                </a:cubicBezTo>
                <a:cubicBezTo>
                  <a:pt x="19734" y="9041"/>
                  <a:pt x="19692" y="8979"/>
                  <a:pt x="19601" y="8904"/>
                </a:cubicBezTo>
                <a:cubicBezTo>
                  <a:pt x="19427" y="8762"/>
                  <a:pt x="19396" y="8745"/>
                  <a:pt x="19076" y="8626"/>
                </a:cubicBezTo>
                <a:cubicBezTo>
                  <a:pt x="18926" y="8570"/>
                  <a:pt x="18784" y="8501"/>
                  <a:pt x="18761" y="8472"/>
                </a:cubicBezTo>
                <a:cubicBezTo>
                  <a:pt x="18739" y="8442"/>
                  <a:pt x="18721" y="8242"/>
                  <a:pt x="18721" y="8027"/>
                </a:cubicBezTo>
                <a:cubicBezTo>
                  <a:pt x="18721" y="7722"/>
                  <a:pt x="18740" y="7581"/>
                  <a:pt x="18807" y="7393"/>
                </a:cubicBezTo>
                <a:cubicBezTo>
                  <a:pt x="18855" y="7260"/>
                  <a:pt x="18913" y="7136"/>
                  <a:pt x="18938" y="7119"/>
                </a:cubicBezTo>
                <a:cubicBezTo>
                  <a:pt x="18963" y="7102"/>
                  <a:pt x="19083" y="7073"/>
                  <a:pt x="19206" y="7054"/>
                </a:cubicBezTo>
                <a:cubicBezTo>
                  <a:pt x="19542" y="7004"/>
                  <a:pt x="19691" y="6931"/>
                  <a:pt x="19691" y="6815"/>
                </a:cubicBezTo>
                <a:cubicBezTo>
                  <a:pt x="19691" y="6763"/>
                  <a:pt x="19669" y="6700"/>
                  <a:pt x="19642" y="6674"/>
                </a:cubicBezTo>
                <a:cubicBezTo>
                  <a:pt x="19520" y="6562"/>
                  <a:pt x="17989" y="5815"/>
                  <a:pt x="17639" y="5697"/>
                </a:cubicBezTo>
                <a:cubicBezTo>
                  <a:pt x="17334" y="5594"/>
                  <a:pt x="17371" y="5560"/>
                  <a:pt x="17890" y="5464"/>
                </a:cubicBezTo>
                <a:cubicBezTo>
                  <a:pt x="18069" y="5431"/>
                  <a:pt x="18351" y="5378"/>
                  <a:pt x="18518" y="5347"/>
                </a:cubicBezTo>
                <a:cubicBezTo>
                  <a:pt x="18685" y="5315"/>
                  <a:pt x="19004" y="5263"/>
                  <a:pt x="19225" y="5231"/>
                </a:cubicBezTo>
                <a:cubicBezTo>
                  <a:pt x="19666" y="5168"/>
                  <a:pt x="19973" y="5086"/>
                  <a:pt x="20077" y="5006"/>
                </a:cubicBezTo>
                <a:cubicBezTo>
                  <a:pt x="20139" y="4957"/>
                  <a:pt x="20138" y="4947"/>
                  <a:pt x="20042" y="4842"/>
                </a:cubicBezTo>
                <a:cubicBezTo>
                  <a:pt x="19930" y="4717"/>
                  <a:pt x="19812" y="4650"/>
                  <a:pt x="19509" y="4543"/>
                </a:cubicBezTo>
                <a:cubicBezTo>
                  <a:pt x="19320" y="4477"/>
                  <a:pt x="19302" y="4461"/>
                  <a:pt x="19239" y="4306"/>
                </a:cubicBezTo>
                <a:cubicBezTo>
                  <a:pt x="19079" y="3916"/>
                  <a:pt x="19001" y="3346"/>
                  <a:pt x="19034" y="2812"/>
                </a:cubicBezTo>
                <a:cubicBezTo>
                  <a:pt x="19051" y="2535"/>
                  <a:pt x="19061" y="2503"/>
                  <a:pt x="19139" y="2475"/>
                </a:cubicBezTo>
                <a:cubicBezTo>
                  <a:pt x="19300" y="2417"/>
                  <a:pt x="19490" y="2269"/>
                  <a:pt x="19490" y="2202"/>
                </a:cubicBezTo>
                <a:cubicBezTo>
                  <a:pt x="19490" y="2165"/>
                  <a:pt x="19465" y="2095"/>
                  <a:pt x="19434" y="2045"/>
                </a:cubicBezTo>
                <a:cubicBezTo>
                  <a:pt x="19334" y="1878"/>
                  <a:pt x="19553" y="1952"/>
                  <a:pt x="16878" y="1157"/>
                </a:cubicBezTo>
                <a:cubicBezTo>
                  <a:pt x="16209" y="958"/>
                  <a:pt x="15589" y="774"/>
                  <a:pt x="15500" y="747"/>
                </a:cubicBezTo>
                <a:cubicBezTo>
                  <a:pt x="15411" y="720"/>
                  <a:pt x="15119" y="632"/>
                  <a:pt x="14852" y="553"/>
                </a:cubicBezTo>
                <a:cubicBezTo>
                  <a:pt x="14585" y="475"/>
                  <a:pt x="14057" y="318"/>
                  <a:pt x="13678" y="206"/>
                </a:cubicBezTo>
                <a:lnTo>
                  <a:pt x="12990" y="0"/>
                </a:lnTo>
                <a:close/>
              </a:path>
            </a:pathLst>
          </a:cu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Forms of Imagery"/>
          <p:cNvSpPr txBox="1"/>
          <p:nvPr>
            <p:ph type="title"/>
          </p:nvPr>
        </p:nvSpPr>
        <p:spPr>
          <a:xfrm>
            <a:off x="1168400" y="2463800"/>
            <a:ext cx="10464800" cy="2540000"/>
          </a:xfrm>
          <a:prstGeom prst="rect">
            <a:avLst/>
          </a:prstGeom>
        </p:spPr>
        <p:txBody>
          <a:bodyPr/>
          <a:lstStyle>
            <a:lvl1pPr>
              <a:defRPr>
                <a:latin typeface="Chalkboard"/>
                <a:ea typeface="Chalkboard"/>
                <a:cs typeface="Chalkboard"/>
                <a:sym typeface="Chalkboard"/>
              </a:defRPr>
            </a:lvl1pPr>
          </a:lstStyle>
          <a:p>
            <a:pPr/>
            <a:r>
              <a:t>Sub-genres of Drama</a:t>
            </a:r>
          </a:p>
        </p:txBody>
      </p:sp>
      <p:sp>
        <p:nvSpPr>
          <p:cNvPr id="179" name="Arrow"/>
          <p:cNvSpPr/>
          <p:nvPr/>
        </p:nvSpPr>
        <p:spPr>
          <a:xfrm>
            <a:off x="3619500" y="6127750"/>
            <a:ext cx="5214045" cy="1270000"/>
          </a:xfrm>
          <a:prstGeom prst="rightArrow">
            <a:avLst>
              <a:gd name="adj1" fmla="val 32000"/>
              <a:gd name="adj2" fmla="val 64000"/>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solidFill>
                  <a:srgbClr val="FFFFFF"/>
                </a:solidFill>
                <a:effectLst>
                  <a:outerShdw sx="100000" sy="100000" kx="0" ky="0" algn="b" rotWithShape="0" blurRad="63500" dist="25400" dir="2700000">
                    <a:srgbClr val="000000">
                      <a:alpha val="70000"/>
                    </a:srgbClr>
                  </a:outerShdw>
                </a:effectLst>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Visual"/>
          <p:cNvSpPr txBox="1"/>
          <p:nvPr>
            <p:ph type="title"/>
          </p:nvPr>
        </p:nvSpPr>
        <p:spPr>
          <a:xfrm>
            <a:off x="910420" y="836618"/>
            <a:ext cx="10464801" cy="2540002"/>
          </a:xfrm>
          <a:prstGeom prst="rect">
            <a:avLst/>
          </a:prstGeom>
        </p:spPr>
        <p:txBody>
          <a:bodyPr/>
          <a:lstStyle>
            <a:lvl1pPr>
              <a:defRPr>
                <a:latin typeface="Chalkboard"/>
                <a:ea typeface="Chalkboard"/>
                <a:cs typeface="Chalkboard"/>
                <a:sym typeface="Chalkboard"/>
              </a:defRPr>
            </a:lvl1pPr>
          </a:lstStyle>
          <a:p>
            <a:pPr/>
            <a:r>
              <a:t>Sub-genres of Drama</a:t>
            </a:r>
          </a:p>
        </p:txBody>
      </p:sp>
      <p:sp>
        <p:nvSpPr>
          <p:cNvPr id="182" name="Describes what we see: paintings, or images directly experienced through the narrator’s eyes. Visual imagery may include:…"/>
          <p:cNvSpPr txBox="1"/>
          <p:nvPr>
            <p:ph type="body" sz="half" idx="1"/>
          </p:nvPr>
        </p:nvSpPr>
        <p:spPr>
          <a:xfrm>
            <a:off x="584200" y="2095500"/>
            <a:ext cx="6678266" cy="6222554"/>
          </a:xfrm>
          <a:prstGeom prst="rect">
            <a:avLst/>
          </a:prstGeom>
        </p:spPr>
        <p:txBody>
          <a:bodyPr/>
          <a:lstStyle/>
          <a:p>
            <a:pPr marL="474344" indent="-474344" defTabSz="379474">
              <a:spcBef>
                <a:spcPts val="2900"/>
              </a:spcBef>
              <a:buBlip>
                <a:blip r:embed="rId2"/>
              </a:buBlip>
              <a:defRPr sz="2900">
                <a:latin typeface="Chalkboard"/>
                <a:ea typeface="Chalkboard"/>
                <a:cs typeface="Chalkboard"/>
                <a:sym typeface="Chalkboard"/>
              </a:defRPr>
            </a:pPr>
            <a:r>
              <a:t>Play: divided in acts &amp; scenes with actors, sets, &amp; costumes</a:t>
            </a:r>
          </a:p>
          <a:p>
            <a:pPr marL="474344" indent="-474344" defTabSz="379474">
              <a:spcBef>
                <a:spcPts val="2900"/>
              </a:spcBef>
              <a:buBlip>
                <a:blip r:embed="rId2"/>
              </a:buBlip>
              <a:defRPr sz="2900">
                <a:latin typeface="Chalkboard"/>
                <a:ea typeface="Chalkboard"/>
                <a:cs typeface="Chalkboard"/>
                <a:sym typeface="Chalkboard"/>
              </a:defRPr>
            </a:pPr>
            <a:r>
              <a:t>Comedy: has a happy ending, tends to be humorous</a:t>
            </a:r>
          </a:p>
          <a:p>
            <a:pPr marL="474344" indent="-474344" defTabSz="379474">
              <a:spcBef>
                <a:spcPts val="2900"/>
              </a:spcBef>
              <a:buBlip>
                <a:blip r:embed="rId2"/>
              </a:buBlip>
              <a:defRPr sz="2900">
                <a:latin typeface="Chalkboard"/>
                <a:ea typeface="Chalkboard"/>
                <a:cs typeface="Chalkboard"/>
                <a:sym typeface="Chalkboard"/>
              </a:defRPr>
            </a:pPr>
            <a:r>
              <a:t> Tragedy: ends in death and sadness</a:t>
            </a:r>
          </a:p>
        </p:txBody>
      </p:sp>
      <p:pic>
        <p:nvPicPr>
          <p:cNvPr id="183" name="Image" descr="Image"/>
          <p:cNvPicPr>
            <a:picLocks noChangeAspect="1"/>
          </p:cNvPicPr>
          <p:nvPr/>
        </p:nvPicPr>
        <p:blipFill>
          <a:blip r:embed="rId3">
            <a:extLst/>
          </a:blip>
          <a:srcRect l="17047" t="19016" r="15206" b="19909"/>
          <a:stretch>
            <a:fillRect/>
          </a:stretch>
        </p:blipFill>
        <p:spPr>
          <a:xfrm>
            <a:off x="8312069" y="3014240"/>
            <a:ext cx="3509622" cy="3382646"/>
          </a:xfrm>
          <a:custGeom>
            <a:avLst/>
            <a:gdLst/>
            <a:ahLst/>
            <a:cxnLst>
              <a:cxn ang="0">
                <a:pos x="wd2" y="hd2"/>
              </a:cxn>
              <a:cxn ang="5400000">
                <a:pos x="wd2" y="hd2"/>
              </a:cxn>
              <a:cxn ang="10800000">
                <a:pos x="wd2" y="hd2"/>
              </a:cxn>
              <a:cxn ang="16200000">
                <a:pos x="wd2" y="hd2"/>
              </a:cxn>
            </a:cxnLst>
            <a:rect l="0" t="0" r="r" b="b"/>
            <a:pathLst>
              <a:path w="21510" h="21573" fill="norm" stroke="1" extrusionOk="0">
                <a:moveTo>
                  <a:pt x="10893" y="0"/>
                </a:moveTo>
                <a:cubicBezTo>
                  <a:pt x="8022" y="-27"/>
                  <a:pt x="5152" y="1050"/>
                  <a:pt x="2919" y="3139"/>
                </a:cubicBezTo>
                <a:cubicBezTo>
                  <a:pt x="2182" y="3828"/>
                  <a:pt x="2180" y="3831"/>
                  <a:pt x="1336" y="3739"/>
                </a:cubicBezTo>
                <a:cubicBezTo>
                  <a:pt x="870" y="3688"/>
                  <a:pt x="380" y="3603"/>
                  <a:pt x="246" y="3549"/>
                </a:cubicBezTo>
                <a:cubicBezTo>
                  <a:pt x="-74" y="3421"/>
                  <a:pt x="-78" y="3938"/>
                  <a:pt x="234" y="5637"/>
                </a:cubicBezTo>
                <a:cubicBezTo>
                  <a:pt x="451" y="6822"/>
                  <a:pt x="452" y="6991"/>
                  <a:pt x="214" y="8080"/>
                </a:cubicBezTo>
                <a:cubicBezTo>
                  <a:pt x="73" y="8729"/>
                  <a:pt x="2" y="9444"/>
                  <a:pt x="0" y="10165"/>
                </a:cubicBezTo>
                <a:cubicBezTo>
                  <a:pt x="-2" y="11367"/>
                  <a:pt x="186" y="12587"/>
                  <a:pt x="548" y="13554"/>
                </a:cubicBezTo>
                <a:cubicBezTo>
                  <a:pt x="2038" y="17544"/>
                  <a:pt x="5591" y="20142"/>
                  <a:pt x="10012" y="20477"/>
                </a:cubicBezTo>
                <a:cubicBezTo>
                  <a:pt x="11284" y="20573"/>
                  <a:pt x="11357" y="20601"/>
                  <a:pt x="11742" y="21077"/>
                </a:cubicBezTo>
                <a:lnTo>
                  <a:pt x="12145" y="21573"/>
                </a:lnTo>
                <a:lnTo>
                  <a:pt x="12946" y="21355"/>
                </a:lnTo>
                <a:cubicBezTo>
                  <a:pt x="15009" y="20795"/>
                  <a:pt x="16218" y="19943"/>
                  <a:pt x="18346" y="17543"/>
                </a:cubicBezTo>
                <a:cubicBezTo>
                  <a:pt x="19629" y="16096"/>
                  <a:pt x="20031" y="15523"/>
                  <a:pt x="20559" y="14387"/>
                </a:cubicBezTo>
                <a:cubicBezTo>
                  <a:pt x="21205" y="12999"/>
                  <a:pt x="21522" y="11569"/>
                  <a:pt x="21510" y="10143"/>
                </a:cubicBezTo>
                <a:cubicBezTo>
                  <a:pt x="21498" y="8716"/>
                  <a:pt x="21157" y="7296"/>
                  <a:pt x="20488" y="5921"/>
                </a:cubicBezTo>
                <a:cubicBezTo>
                  <a:pt x="19487" y="3862"/>
                  <a:pt x="18013" y="2359"/>
                  <a:pt x="15923" y="1263"/>
                </a:cubicBezTo>
                <a:cubicBezTo>
                  <a:pt x="14337" y="432"/>
                  <a:pt x="12615" y="17"/>
                  <a:pt x="10893" y="0"/>
                </a:cubicBezTo>
                <a:close/>
              </a:path>
            </a:pathLst>
          </a:cu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Forms of Imagery"/>
          <p:cNvSpPr txBox="1"/>
          <p:nvPr>
            <p:ph type="title"/>
          </p:nvPr>
        </p:nvSpPr>
        <p:spPr>
          <a:xfrm>
            <a:off x="1168400" y="2463800"/>
            <a:ext cx="10464800" cy="2540000"/>
          </a:xfrm>
          <a:prstGeom prst="rect">
            <a:avLst/>
          </a:prstGeom>
        </p:spPr>
        <p:txBody>
          <a:bodyPr/>
          <a:lstStyle>
            <a:lvl1pPr>
              <a:defRPr>
                <a:latin typeface="Chalkboard"/>
                <a:ea typeface="Chalkboard"/>
                <a:cs typeface="Chalkboard"/>
                <a:sym typeface="Chalkboard"/>
              </a:defRPr>
            </a:lvl1pPr>
          </a:lstStyle>
          <a:p>
            <a:pPr/>
            <a:r>
              <a:t>Sub-genres of Non-Fiction</a:t>
            </a:r>
          </a:p>
        </p:txBody>
      </p:sp>
      <p:sp>
        <p:nvSpPr>
          <p:cNvPr id="186" name="Arrow"/>
          <p:cNvSpPr/>
          <p:nvPr/>
        </p:nvSpPr>
        <p:spPr>
          <a:xfrm>
            <a:off x="3619500" y="6127750"/>
            <a:ext cx="5214045" cy="1270000"/>
          </a:xfrm>
          <a:prstGeom prst="rightArrow">
            <a:avLst>
              <a:gd name="adj1" fmla="val 32000"/>
              <a:gd name="adj2" fmla="val 64000"/>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solidFill>
                  <a:srgbClr val="FFFFFF"/>
                </a:solidFill>
                <a:effectLst>
                  <a:outerShdw sx="100000" sy="100000" kx="0" ky="0" algn="b" rotWithShape="0" blurRad="63500" dist="25400" dir="2700000">
                    <a:srgbClr val="000000">
                      <a:alpha val="70000"/>
                    </a:srgbClr>
                  </a:outerShdw>
                </a:effectLst>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Visual"/>
          <p:cNvSpPr txBox="1"/>
          <p:nvPr>
            <p:ph type="title"/>
          </p:nvPr>
        </p:nvSpPr>
        <p:spPr>
          <a:xfrm>
            <a:off x="910420" y="836618"/>
            <a:ext cx="10464801" cy="2540002"/>
          </a:xfrm>
          <a:prstGeom prst="rect">
            <a:avLst/>
          </a:prstGeom>
        </p:spPr>
        <p:txBody>
          <a:bodyPr/>
          <a:lstStyle>
            <a:lvl1pPr defTabSz="438911">
              <a:defRPr sz="6911">
                <a:latin typeface="Chalkboard"/>
                <a:ea typeface="Chalkboard"/>
                <a:cs typeface="Chalkboard"/>
                <a:sym typeface="Chalkboard"/>
              </a:defRPr>
            </a:lvl1pPr>
          </a:lstStyle>
          <a:p>
            <a:pPr/>
            <a:r>
              <a:t>Sub-genres of Non-fiction</a:t>
            </a:r>
          </a:p>
        </p:txBody>
      </p:sp>
      <p:sp>
        <p:nvSpPr>
          <p:cNvPr id="189" name="Describes what we see: paintings, or images directly experienced through the narrator’s eyes. Visual imagery may include:…"/>
          <p:cNvSpPr txBox="1"/>
          <p:nvPr>
            <p:ph type="body" sz="half" idx="1"/>
          </p:nvPr>
        </p:nvSpPr>
        <p:spPr>
          <a:xfrm>
            <a:off x="504020" y="2463800"/>
            <a:ext cx="6455471" cy="6365875"/>
          </a:xfrm>
          <a:prstGeom prst="rect">
            <a:avLst/>
          </a:prstGeom>
        </p:spPr>
        <p:txBody>
          <a:bodyPr/>
          <a:lstStyle/>
          <a:p>
            <a:pPr marL="426909" indent="-426909" defTabSz="341527">
              <a:spcBef>
                <a:spcPts val="2600"/>
              </a:spcBef>
              <a:buBlip>
                <a:blip r:embed="rId2"/>
              </a:buBlip>
              <a:defRPr sz="2609">
                <a:latin typeface="Chalkboard"/>
                <a:ea typeface="Chalkboard"/>
                <a:cs typeface="Chalkboard"/>
                <a:sym typeface="Chalkboard"/>
              </a:defRPr>
            </a:pPr>
            <a:r>
              <a:t>Informational writing (media) - explains something that is actual, real life, &amp; contains facts e.g. textbooks, magazines, newspapers</a:t>
            </a:r>
          </a:p>
          <a:p>
            <a:pPr marL="426909" indent="-426909" defTabSz="341527">
              <a:spcBef>
                <a:spcPts val="2600"/>
              </a:spcBef>
              <a:buBlip>
                <a:blip r:embed="rId2"/>
              </a:buBlip>
              <a:defRPr sz="2609">
                <a:latin typeface="Chalkboard"/>
                <a:ea typeface="Chalkboard"/>
                <a:cs typeface="Chalkboard"/>
                <a:sym typeface="Chalkboard"/>
              </a:defRPr>
            </a:pPr>
            <a:r>
              <a:t>Essay: a short literary composition that reflects the author’s point of view, based on a particular theme or subject e.g. argumentative or narrative</a:t>
            </a:r>
          </a:p>
          <a:p>
            <a:pPr marL="426909" indent="-426909" defTabSz="341527">
              <a:spcBef>
                <a:spcPts val="2600"/>
              </a:spcBef>
              <a:buBlip>
                <a:blip r:embed="rId2"/>
              </a:buBlip>
              <a:defRPr sz="2609">
                <a:latin typeface="Chalkboard"/>
                <a:ea typeface="Chalkboard"/>
                <a:cs typeface="Chalkboard"/>
                <a:sym typeface="Chalkboard"/>
              </a:defRPr>
            </a:pPr>
            <a:r>
              <a:t>Autobiography: life story written by one’s self</a:t>
            </a:r>
          </a:p>
          <a:p>
            <a:pPr marL="426909" indent="-426909" defTabSz="341527">
              <a:spcBef>
                <a:spcPts val="2600"/>
              </a:spcBef>
              <a:buBlip>
                <a:blip r:embed="rId2"/>
              </a:buBlip>
              <a:defRPr sz="2609">
                <a:latin typeface="Chalkboard"/>
                <a:ea typeface="Chalkboard"/>
                <a:cs typeface="Chalkboard"/>
                <a:sym typeface="Chalkboard"/>
              </a:defRPr>
            </a:pPr>
            <a:r>
              <a:t>Biography: Writing about someone else’s life</a:t>
            </a:r>
          </a:p>
        </p:txBody>
      </p:sp>
      <p:pic>
        <p:nvPicPr>
          <p:cNvPr id="190" name="Image" descr="Image"/>
          <p:cNvPicPr>
            <a:picLocks noChangeAspect="1"/>
          </p:cNvPicPr>
          <p:nvPr/>
        </p:nvPicPr>
        <p:blipFill>
          <a:blip r:embed="rId3">
            <a:extLst/>
          </a:blip>
          <a:srcRect l="9036" t="6644" r="9683" b="7920"/>
          <a:stretch>
            <a:fillRect/>
          </a:stretch>
        </p:blipFill>
        <p:spPr>
          <a:xfrm>
            <a:off x="7917270" y="3457370"/>
            <a:ext cx="4165811" cy="4378735"/>
          </a:xfrm>
          <a:custGeom>
            <a:avLst/>
            <a:gdLst/>
            <a:ahLst/>
            <a:cxnLst>
              <a:cxn ang="0">
                <a:pos x="wd2" y="hd2"/>
              </a:cxn>
              <a:cxn ang="5400000">
                <a:pos x="wd2" y="hd2"/>
              </a:cxn>
              <a:cxn ang="10800000">
                <a:pos x="wd2" y="hd2"/>
              </a:cxn>
              <a:cxn ang="16200000">
                <a:pos x="wd2" y="hd2"/>
              </a:cxn>
            </a:cxnLst>
            <a:rect l="0" t="0" r="r" b="b"/>
            <a:pathLst>
              <a:path w="21579" h="21574" fill="norm" stroke="1" extrusionOk="0">
                <a:moveTo>
                  <a:pt x="5523" y="2"/>
                </a:moveTo>
                <a:cubicBezTo>
                  <a:pt x="5470" y="6"/>
                  <a:pt x="5430" y="16"/>
                  <a:pt x="5404" y="31"/>
                </a:cubicBezTo>
                <a:cubicBezTo>
                  <a:pt x="5360" y="58"/>
                  <a:pt x="5353" y="224"/>
                  <a:pt x="5350" y="1189"/>
                </a:cubicBezTo>
                <a:lnTo>
                  <a:pt x="5346" y="2317"/>
                </a:lnTo>
                <a:lnTo>
                  <a:pt x="5206" y="2827"/>
                </a:lnTo>
                <a:cubicBezTo>
                  <a:pt x="5129" y="3108"/>
                  <a:pt x="5000" y="3573"/>
                  <a:pt x="4921" y="3862"/>
                </a:cubicBezTo>
                <a:cubicBezTo>
                  <a:pt x="4709" y="4636"/>
                  <a:pt x="4605" y="4960"/>
                  <a:pt x="4275" y="5852"/>
                </a:cubicBezTo>
                <a:cubicBezTo>
                  <a:pt x="3585" y="7722"/>
                  <a:pt x="3382" y="8392"/>
                  <a:pt x="3095" y="9732"/>
                </a:cubicBezTo>
                <a:cubicBezTo>
                  <a:pt x="2758" y="11307"/>
                  <a:pt x="2439" y="12313"/>
                  <a:pt x="2082" y="12937"/>
                </a:cubicBezTo>
                <a:cubicBezTo>
                  <a:pt x="1484" y="13980"/>
                  <a:pt x="1334" y="14358"/>
                  <a:pt x="971" y="15715"/>
                </a:cubicBezTo>
                <a:cubicBezTo>
                  <a:pt x="848" y="16177"/>
                  <a:pt x="683" y="16754"/>
                  <a:pt x="605" y="16998"/>
                </a:cubicBezTo>
                <a:cubicBezTo>
                  <a:pt x="527" y="17242"/>
                  <a:pt x="424" y="17568"/>
                  <a:pt x="375" y="17722"/>
                </a:cubicBezTo>
                <a:cubicBezTo>
                  <a:pt x="232" y="18170"/>
                  <a:pt x="95" y="18552"/>
                  <a:pt x="36" y="18664"/>
                </a:cubicBezTo>
                <a:cubicBezTo>
                  <a:pt x="10" y="18713"/>
                  <a:pt x="-3" y="18741"/>
                  <a:pt x="1" y="18778"/>
                </a:cubicBezTo>
                <a:cubicBezTo>
                  <a:pt x="5" y="18814"/>
                  <a:pt x="26" y="18861"/>
                  <a:pt x="67" y="18944"/>
                </a:cubicBezTo>
                <a:cubicBezTo>
                  <a:pt x="202" y="19222"/>
                  <a:pt x="276" y="19282"/>
                  <a:pt x="624" y="19401"/>
                </a:cubicBezTo>
                <a:cubicBezTo>
                  <a:pt x="803" y="19463"/>
                  <a:pt x="937" y="19476"/>
                  <a:pt x="1675" y="19497"/>
                </a:cubicBezTo>
                <a:cubicBezTo>
                  <a:pt x="2434" y="19519"/>
                  <a:pt x="2575" y="19533"/>
                  <a:pt x="3040" y="19626"/>
                </a:cubicBezTo>
                <a:cubicBezTo>
                  <a:pt x="3324" y="19683"/>
                  <a:pt x="3681" y="19755"/>
                  <a:pt x="3833" y="19785"/>
                </a:cubicBezTo>
                <a:cubicBezTo>
                  <a:pt x="4058" y="19829"/>
                  <a:pt x="4342" y="19839"/>
                  <a:pt x="5352" y="19841"/>
                </a:cubicBezTo>
                <a:cubicBezTo>
                  <a:pt x="6036" y="19843"/>
                  <a:pt x="6642" y="19856"/>
                  <a:pt x="6699" y="19871"/>
                </a:cubicBezTo>
                <a:cubicBezTo>
                  <a:pt x="6756" y="19885"/>
                  <a:pt x="6980" y="19946"/>
                  <a:pt x="7199" y="20006"/>
                </a:cubicBezTo>
                <a:cubicBezTo>
                  <a:pt x="8173" y="20272"/>
                  <a:pt x="8646" y="20361"/>
                  <a:pt x="9306" y="20401"/>
                </a:cubicBezTo>
                <a:cubicBezTo>
                  <a:pt x="10694" y="20483"/>
                  <a:pt x="11491" y="20600"/>
                  <a:pt x="13810" y="21060"/>
                </a:cubicBezTo>
                <a:cubicBezTo>
                  <a:pt x="15762" y="21446"/>
                  <a:pt x="16235" y="21536"/>
                  <a:pt x="16331" y="21537"/>
                </a:cubicBezTo>
                <a:cubicBezTo>
                  <a:pt x="16388" y="21537"/>
                  <a:pt x="16457" y="21549"/>
                  <a:pt x="16485" y="21566"/>
                </a:cubicBezTo>
                <a:cubicBezTo>
                  <a:pt x="16525" y="21590"/>
                  <a:pt x="16553" y="21562"/>
                  <a:pt x="16612" y="21427"/>
                </a:cubicBezTo>
                <a:cubicBezTo>
                  <a:pt x="16684" y="21266"/>
                  <a:pt x="16727" y="21104"/>
                  <a:pt x="17019" y="19920"/>
                </a:cubicBezTo>
                <a:cubicBezTo>
                  <a:pt x="17147" y="19405"/>
                  <a:pt x="17269" y="19081"/>
                  <a:pt x="17599" y="18379"/>
                </a:cubicBezTo>
                <a:cubicBezTo>
                  <a:pt x="17714" y="18135"/>
                  <a:pt x="17842" y="17839"/>
                  <a:pt x="17885" y="17722"/>
                </a:cubicBezTo>
                <a:cubicBezTo>
                  <a:pt x="17928" y="17604"/>
                  <a:pt x="18049" y="17337"/>
                  <a:pt x="18152" y="17129"/>
                </a:cubicBezTo>
                <a:cubicBezTo>
                  <a:pt x="18538" y="16353"/>
                  <a:pt x="18736" y="15634"/>
                  <a:pt x="18870" y="14521"/>
                </a:cubicBezTo>
                <a:cubicBezTo>
                  <a:pt x="18916" y="14134"/>
                  <a:pt x="19056" y="13645"/>
                  <a:pt x="19252" y="13179"/>
                </a:cubicBezTo>
                <a:cubicBezTo>
                  <a:pt x="19558" y="12453"/>
                  <a:pt x="19591" y="12334"/>
                  <a:pt x="19715" y="11562"/>
                </a:cubicBezTo>
                <a:cubicBezTo>
                  <a:pt x="19804" y="11003"/>
                  <a:pt x="19834" y="10886"/>
                  <a:pt x="20089" y="10060"/>
                </a:cubicBezTo>
                <a:cubicBezTo>
                  <a:pt x="20438" y="8929"/>
                  <a:pt x="20516" y="8575"/>
                  <a:pt x="20574" y="7890"/>
                </a:cubicBezTo>
                <a:cubicBezTo>
                  <a:pt x="20604" y="7538"/>
                  <a:pt x="20661" y="7020"/>
                  <a:pt x="20699" y="6740"/>
                </a:cubicBezTo>
                <a:cubicBezTo>
                  <a:pt x="20738" y="6460"/>
                  <a:pt x="20778" y="6067"/>
                  <a:pt x="20788" y="5868"/>
                </a:cubicBezTo>
                <a:cubicBezTo>
                  <a:pt x="20809" y="5448"/>
                  <a:pt x="20856" y="5237"/>
                  <a:pt x="21028" y="4783"/>
                </a:cubicBezTo>
                <a:cubicBezTo>
                  <a:pt x="21120" y="4540"/>
                  <a:pt x="21162" y="4363"/>
                  <a:pt x="21187" y="4108"/>
                </a:cubicBezTo>
                <a:cubicBezTo>
                  <a:pt x="21225" y="3714"/>
                  <a:pt x="21303" y="3355"/>
                  <a:pt x="21481" y="2747"/>
                </a:cubicBezTo>
                <a:cubicBezTo>
                  <a:pt x="21580" y="2406"/>
                  <a:pt x="21597" y="2309"/>
                  <a:pt x="21565" y="2260"/>
                </a:cubicBezTo>
                <a:cubicBezTo>
                  <a:pt x="21543" y="2227"/>
                  <a:pt x="21534" y="2185"/>
                  <a:pt x="21544" y="2168"/>
                </a:cubicBezTo>
                <a:cubicBezTo>
                  <a:pt x="21574" y="2123"/>
                  <a:pt x="21330" y="2070"/>
                  <a:pt x="21078" y="2067"/>
                </a:cubicBezTo>
                <a:cubicBezTo>
                  <a:pt x="20954" y="2065"/>
                  <a:pt x="20684" y="2047"/>
                  <a:pt x="20475" y="2026"/>
                </a:cubicBezTo>
                <a:lnTo>
                  <a:pt x="20095" y="1989"/>
                </a:lnTo>
                <a:lnTo>
                  <a:pt x="20019" y="1858"/>
                </a:lnTo>
                <a:cubicBezTo>
                  <a:pt x="19977" y="1785"/>
                  <a:pt x="19876" y="1654"/>
                  <a:pt x="19797" y="1566"/>
                </a:cubicBezTo>
                <a:cubicBezTo>
                  <a:pt x="19672" y="1428"/>
                  <a:pt x="19640" y="1409"/>
                  <a:pt x="19556" y="1425"/>
                </a:cubicBezTo>
                <a:cubicBezTo>
                  <a:pt x="19503" y="1436"/>
                  <a:pt x="19345" y="1416"/>
                  <a:pt x="19207" y="1380"/>
                </a:cubicBezTo>
                <a:cubicBezTo>
                  <a:pt x="19068" y="1345"/>
                  <a:pt x="18921" y="1314"/>
                  <a:pt x="18880" y="1314"/>
                </a:cubicBezTo>
                <a:cubicBezTo>
                  <a:pt x="18835" y="1314"/>
                  <a:pt x="18755" y="1260"/>
                  <a:pt x="18683" y="1179"/>
                </a:cubicBezTo>
                <a:lnTo>
                  <a:pt x="18559" y="1042"/>
                </a:lnTo>
                <a:lnTo>
                  <a:pt x="18136" y="1060"/>
                </a:lnTo>
                <a:cubicBezTo>
                  <a:pt x="17902" y="1069"/>
                  <a:pt x="17660" y="1096"/>
                  <a:pt x="17597" y="1118"/>
                </a:cubicBezTo>
                <a:cubicBezTo>
                  <a:pt x="17514" y="1148"/>
                  <a:pt x="17290" y="1153"/>
                  <a:pt x="16785" y="1140"/>
                </a:cubicBezTo>
                <a:cubicBezTo>
                  <a:pt x="16067" y="1122"/>
                  <a:pt x="15890" y="1101"/>
                  <a:pt x="14517" y="868"/>
                </a:cubicBezTo>
                <a:cubicBezTo>
                  <a:pt x="13655" y="722"/>
                  <a:pt x="13196" y="702"/>
                  <a:pt x="11808" y="753"/>
                </a:cubicBezTo>
                <a:cubicBezTo>
                  <a:pt x="10840" y="788"/>
                  <a:pt x="10618" y="788"/>
                  <a:pt x="10009" y="741"/>
                </a:cubicBezTo>
                <a:cubicBezTo>
                  <a:pt x="9399" y="694"/>
                  <a:pt x="9073" y="655"/>
                  <a:pt x="8183" y="524"/>
                </a:cubicBezTo>
                <a:cubicBezTo>
                  <a:pt x="7944" y="489"/>
                  <a:pt x="7020" y="286"/>
                  <a:pt x="6319" y="115"/>
                </a:cubicBezTo>
                <a:cubicBezTo>
                  <a:pt x="5962" y="29"/>
                  <a:pt x="5684" y="-10"/>
                  <a:pt x="5523" y="2"/>
                </a:cubicBezTo>
                <a:close/>
              </a:path>
            </a:pathLst>
          </a:cu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What is Imagery?"/>
          <p:cNvSpPr txBox="1"/>
          <p:nvPr>
            <p:ph type="title"/>
          </p:nvPr>
        </p:nvSpPr>
        <p:spPr>
          <a:xfrm>
            <a:off x="-749300" y="711200"/>
            <a:ext cx="10464800" cy="2540000"/>
          </a:xfrm>
          <a:prstGeom prst="rect">
            <a:avLst/>
          </a:prstGeom>
        </p:spPr>
        <p:txBody>
          <a:bodyPr/>
          <a:lstStyle>
            <a:lvl1pPr>
              <a:defRPr>
                <a:latin typeface="Chalkboard"/>
                <a:ea typeface="Chalkboard"/>
                <a:cs typeface="Chalkboard"/>
                <a:sym typeface="Chalkboard"/>
              </a:defRPr>
            </a:lvl1pPr>
          </a:lstStyle>
          <a:p>
            <a:pPr/>
            <a:r>
              <a:t>What is Genre?</a:t>
            </a:r>
          </a:p>
        </p:txBody>
      </p:sp>
      <p:sp>
        <p:nvSpPr>
          <p:cNvPr id="124" name="Imagery is a technique we employ in our story to further the narrative.…"/>
          <p:cNvSpPr txBox="1"/>
          <p:nvPr>
            <p:ph type="body" idx="1"/>
          </p:nvPr>
        </p:nvSpPr>
        <p:spPr>
          <a:xfrm>
            <a:off x="1066800" y="2819400"/>
            <a:ext cx="10464800" cy="5740400"/>
          </a:xfrm>
          <a:prstGeom prst="rect">
            <a:avLst/>
          </a:prstGeom>
        </p:spPr>
        <p:txBody>
          <a:bodyPr/>
          <a:lstStyle/>
          <a:p>
            <a:pPr marL="0" indent="0" defTabSz="241401">
              <a:spcBef>
                <a:spcPts val="1800"/>
              </a:spcBef>
              <a:buSzTx/>
              <a:buNone/>
              <a:defRPr sz="2400">
                <a:latin typeface="Chalkboard"/>
                <a:ea typeface="Chalkboard"/>
                <a:cs typeface="Chalkboard"/>
                <a:sym typeface="Chalkboard"/>
              </a:defRPr>
            </a:pPr>
          </a:p>
          <a:p>
            <a:pPr marL="301752" indent="-301752" defTabSz="241401">
              <a:spcBef>
                <a:spcPts val="1800"/>
              </a:spcBef>
              <a:buBlip>
                <a:blip r:embed="rId2"/>
              </a:buBlip>
              <a:defRPr sz="2400">
                <a:latin typeface="Chalkboard"/>
                <a:ea typeface="Chalkboard"/>
                <a:cs typeface="Chalkboard"/>
                <a:sym typeface="Chalkboard"/>
              </a:defRPr>
            </a:pPr>
            <a:r>
              <a:t>Genre is the organisation of literature into categories based on the type of writing the piece demonstrates through its content, form, or style. </a:t>
            </a:r>
          </a:p>
          <a:p>
            <a:pPr marL="301752" indent="-301752" defTabSz="241401">
              <a:spcBef>
                <a:spcPts val="1800"/>
              </a:spcBef>
              <a:buBlip>
                <a:blip r:embed="rId2"/>
              </a:buBlip>
              <a:defRPr sz="2400">
                <a:latin typeface="Chalkboard"/>
                <a:ea typeface="Chalkboard"/>
                <a:cs typeface="Chalkboard"/>
                <a:sym typeface="Chalkboard"/>
              </a:defRPr>
            </a:pPr>
            <a:r>
              <a:t>There are four main categories of genre in literature: drama, poetry, non-fiction and fiction, many of which we’ve studied before.</a:t>
            </a:r>
          </a:p>
          <a:p>
            <a:pPr marL="301752" indent="-301752" defTabSz="241401">
              <a:spcBef>
                <a:spcPts val="1800"/>
              </a:spcBef>
              <a:buBlip>
                <a:blip r:embed="rId2"/>
              </a:buBlip>
              <a:defRPr sz="2400">
                <a:latin typeface="Chalkboard"/>
                <a:ea typeface="Chalkboard"/>
                <a:cs typeface="Chalkboard"/>
                <a:sym typeface="Chalkboard"/>
              </a:defRPr>
            </a:pPr>
            <a:r>
              <a:t> Genre is important in order to be able to organise writings, this allows readers to figure out whether or not the events being written about in a piece are factual or imaginative.</a:t>
            </a:r>
          </a:p>
          <a:p>
            <a:pPr marL="301752" indent="-301752" defTabSz="241401">
              <a:spcBef>
                <a:spcPts val="1800"/>
              </a:spcBef>
              <a:buBlip>
                <a:blip r:embed="rId2"/>
              </a:buBlip>
              <a:defRPr sz="2400">
                <a:latin typeface="Chalkboard"/>
                <a:ea typeface="Chalkboard"/>
                <a:cs typeface="Chalkboard"/>
                <a:sym typeface="Chalkboard"/>
              </a:defRPr>
            </a:pPr>
            <a:r>
              <a:t>Genre also distinguishes the purpose of the piece and the way in which it is to be delivered. So, plays are meant to be performed and poetry can be spoken aloud whereas novels and memoirs are meant to be read.</a:t>
            </a:r>
          </a:p>
        </p:txBody>
      </p:sp>
      <p:pic>
        <p:nvPicPr>
          <p:cNvPr id="125" name="Image" descr="Image"/>
          <p:cNvPicPr>
            <a:picLocks noChangeAspect="1"/>
          </p:cNvPicPr>
          <p:nvPr/>
        </p:nvPicPr>
        <p:blipFill>
          <a:blip r:embed="rId3">
            <a:extLst/>
          </a:blip>
          <a:srcRect l="6778" t="16782" r="27878" b="21968"/>
          <a:stretch>
            <a:fillRect/>
          </a:stretch>
        </p:blipFill>
        <p:spPr>
          <a:xfrm>
            <a:off x="8677183" y="947445"/>
            <a:ext cx="3012738" cy="1768577"/>
          </a:xfrm>
          <a:custGeom>
            <a:avLst/>
            <a:gdLst/>
            <a:ahLst/>
            <a:cxnLst>
              <a:cxn ang="0">
                <a:pos x="wd2" y="hd2"/>
              </a:cxn>
              <a:cxn ang="5400000">
                <a:pos x="wd2" y="hd2"/>
              </a:cxn>
              <a:cxn ang="10800000">
                <a:pos x="wd2" y="hd2"/>
              </a:cxn>
              <a:cxn ang="16200000">
                <a:pos x="wd2" y="hd2"/>
              </a:cxn>
            </a:cxnLst>
            <a:rect l="0" t="0" r="r" b="b"/>
            <a:pathLst>
              <a:path w="21559" h="21437" fill="norm" stroke="1" extrusionOk="0">
                <a:moveTo>
                  <a:pt x="9432" y="16"/>
                </a:moveTo>
                <a:cubicBezTo>
                  <a:pt x="9084" y="42"/>
                  <a:pt x="8731" y="100"/>
                  <a:pt x="8381" y="189"/>
                </a:cubicBezTo>
                <a:cubicBezTo>
                  <a:pt x="5727" y="866"/>
                  <a:pt x="3895" y="3118"/>
                  <a:pt x="2681" y="7193"/>
                </a:cubicBezTo>
                <a:cubicBezTo>
                  <a:pt x="2359" y="8276"/>
                  <a:pt x="1886" y="10545"/>
                  <a:pt x="1886" y="11008"/>
                </a:cubicBezTo>
                <a:cubicBezTo>
                  <a:pt x="1886" y="11164"/>
                  <a:pt x="1781" y="11460"/>
                  <a:pt x="1650" y="11667"/>
                </a:cubicBezTo>
                <a:cubicBezTo>
                  <a:pt x="1520" y="11873"/>
                  <a:pt x="1351" y="12240"/>
                  <a:pt x="1278" y="12485"/>
                </a:cubicBezTo>
                <a:cubicBezTo>
                  <a:pt x="1198" y="12752"/>
                  <a:pt x="987" y="13080"/>
                  <a:pt x="744" y="13303"/>
                </a:cubicBezTo>
                <a:cubicBezTo>
                  <a:pt x="181" y="13821"/>
                  <a:pt x="-41" y="14512"/>
                  <a:pt x="6" y="15612"/>
                </a:cubicBezTo>
                <a:cubicBezTo>
                  <a:pt x="66" y="17016"/>
                  <a:pt x="520" y="17744"/>
                  <a:pt x="1352" y="17781"/>
                </a:cubicBezTo>
                <a:cubicBezTo>
                  <a:pt x="1748" y="17798"/>
                  <a:pt x="1962" y="17893"/>
                  <a:pt x="2233" y="18161"/>
                </a:cubicBezTo>
                <a:cubicBezTo>
                  <a:pt x="2971" y="18892"/>
                  <a:pt x="3900" y="18928"/>
                  <a:pt x="4678" y="18257"/>
                </a:cubicBezTo>
                <a:cubicBezTo>
                  <a:pt x="4939" y="18032"/>
                  <a:pt x="5057" y="18005"/>
                  <a:pt x="5280" y="18113"/>
                </a:cubicBezTo>
                <a:cubicBezTo>
                  <a:pt x="5983" y="18454"/>
                  <a:pt x="7055" y="18122"/>
                  <a:pt x="7427" y="17449"/>
                </a:cubicBezTo>
                <a:cubicBezTo>
                  <a:pt x="7730" y="16900"/>
                  <a:pt x="7815" y="16569"/>
                  <a:pt x="7876" y="15698"/>
                </a:cubicBezTo>
                <a:cubicBezTo>
                  <a:pt x="7920" y="15056"/>
                  <a:pt x="7895" y="14810"/>
                  <a:pt x="7722" y="14173"/>
                </a:cubicBezTo>
                <a:cubicBezTo>
                  <a:pt x="7503" y="13363"/>
                  <a:pt x="7252" y="12981"/>
                  <a:pt x="6640" y="12538"/>
                </a:cubicBezTo>
                <a:cubicBezTo>
                  <a:pt x="6431" y="12387"/>
                  <a:pt x="6260" y="12221"/>
                  <a:pt x="6260" y="12172"/>
                </a:cubicBezTo>
                <a:cubicBezTo>
                  <a:pt x="6260" y="11815"/>
                  <a:pt x="6948" y="9990"/>
                  <a:pt x="7333" y="9329"/>
                </a:cubicBezTo>
                <a:cubicBezTo>
                  <a:pt x="8021" y="8148"/>
                  <a:pt x="8713" y="7615"/>
                  <a:pt x="9639" y="7540"/>
                </a:cubicBezTo>
                <a:cubicBezTo>
                  <a:pt x="10830" y="7444"/>
                  <a:pt x="11553" y="7941"/>
                  <a:pt x="12369" y="9416"/>
                </a:cubicBezTo>
                <a:cubicBezTo>
                  <a:pt x="12721" y="10052"/>
                  <a:pt x="13230" y="11578"/>
                  <a:pt x="13286" y="12162"/>
                </a:cubicBezTo>
                <a:cubicBezTo>
                  <a:pt x="13305" y="12364"/>
                  <a:pt x="13213" y="12468"/>
                  <a:pt x="12857" y="12658"/>
                </a:cubicBezTo>
                <a:cubicBezTo>
                  <a:pt x="11976" y="13127"/>
                  <a:pt x="11341" y="13925"/>
                  <a:pt x="11020" y="14962"/>
                </a:cubicBezTo>
                <a:cubicBezTo>
                  <a:pt x="10784" y="15723"/>
                  <a:pt x="10768" y="17596"/>
                  <a:pt x="10988" y="18560"/>
                </a:cubicBezTo>
                <a:cubicBezTo>
                  <a:pt x="11386" y="20304"/>
                  <a:pt x="12801" y="21166"/>
                  <a:pt x="14348" y="20605"/>
                </a:cubicBezTo>
                <a:cubicBezTo>
                  <a:pt x="14736" y="20465"/>
                  <a:pt x="14808" y="20478"/>
                  <a:pt x="15109" y="20764"/>
                </a:cubicBezTo>
                <a:cubicBezTo>
                  <a:pt x="15292" y="20938"/>
                  <a:pt x="15591" y="21160"/>
                  <a:pt x="15777" y="21259"/>
                </a:cubicBezTo>
                <a:cubicBezTo>
                  <a:pt x="16007" y="21381"/>
                  <a:pt x="16364" y="21438"/>
                  <a:pt x="16722" y="21437"/>
                </a:cubicBezTo>
                <a:cubicBezTo>
                  <a:pt x="17081" y="21435"/>
                  <a:pt x="17442" y="21373"/>
                  <a:pt x="17688" y="21249"/>
                </a:cubicBezTo>
                <a:cubicBezTo>
                  <a:pt x="17912" y="21137"/>
                  <a:pt x="18298" y="20830"/>
                  <a:pt x="18546" y="20566"/>
                </a:cubicBezTo>
                <a:cubicBezTo>
                  <a:pt x="18950" y="20135"/>
                  <a:pt x="19039" y="20095"/>
                  <a:pt x="19423" y="20162"/>
                </a:cubicBezTo>
                <a:cubicBezTo>
                  <a:pt x="20338" y="20322"/>
                  <a:pt x="21227" y="19430"/>
                  <a:pt x="21428" y="18151"/>
                </a:cubicBezTo>
                <a:cubicBezTo>
                  <a:pt x="21515" y="17602"/>
                  <a:pt x="21559" y="17096"/>
                  <a:pt x="21559" y="16636"/>
                </a:cubicBezTo>
                <a:cubicBezTo>
                  <a:pt x="21559" y="15256"/>
                  <a:pt x="21171" y="14290"/>
                  <a:pt x="20412" y="13803"/>
                </a:cubicBezTo>
                <a:cubicBezTo>
                  <a:pt x="20086" y="13594"/>
                  <a:pt x="19979" y="13430"/>
                  <a:pt x="19798" y="12865"/>
                </a:cubicBezTo>
                <a:cubicBezTo>
                  <a:pt x="19517" y="11985"/>
                  <a:pt x="19051" y="11556"/>
                  <a:pt x="18378" y="11556"/>
                </a:cubicBezTo>
                <a:cubicBezTo>
                  <a:pt x="17856" y="11556"/>
                  <a:pt x="17772" y="11449"/>
                  <a:pt x="17691" y="10690"/>
                </a:cubicBezTo>
                <a:cubicBezTo>
                  <a:pt x="17452" y="8445"/>
                  <a:pt x="16547" y="5466"/>
                  <a:pt x="15544" y="3624"/>
                </a:cubicBezTo>
                <a:cubicBezTo>
                  <a:pt x="14216" y="1188"/>
                  <a:pt x="11872" y="-162"/>
                  <a:pt x="9432" y="16"/>
                </a:cubicBezTo>
                <a:close/>
              </a:path>
            </a:pathLst>
          </a:cu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In conclusion…"/>
          <p:cNvSpPr txBox="1"/>
          <p:nvPr>
            <p:ph type="title"/>
          </p:nvPr>
        </p:nvSpPr>
        <p:spPr>
          <a:prstGeom prst="rect">
            <a:avLst/>
          </a:prstGeom>
        </p:spPr>
        <p:txBody>
          <a:bodyPr/>
          <a:lstStyle>
            <a:lvl1pPr>
              <a:defRPr>
                <a:latin typeface="Chalkboard"/>
                <a:ea typeface="Chalkboard"/>
                <a:cs typeface="Chalkboard"/>
                <a:sym typeface="Chalkboard"/>
              </a:defRPr>
            </a:lvl1pPr>
          </a:lstStyle>
          <a:p>
            <a:pPr/>
            <a:r>
              <a:t>In conclusion…</a:t>
            </a:r>
          </a:p>
        </p:txBody>
      </p:sp>
      <p:sp>
        <p:nvSpPr>
          <p:cNvPr id="193" name="These are just a few ways in which you can employ effective imagery throughout your short story to make it more exciting and spice it up…"/>
          <p:cNvSpPr txBox="1"/>
          <p:nvPr>
            <p:ph type="body" sz="half" idx="1"/>
          </p:nvPr>
        </p:nvSpPr>
        <p:spPr>
          <a:xfrm>
            <a:off x="711200" y="2285999"/>
            <a:ext cx="6456809" cy="6437711"/>
          </a:xfrm>
          <a:prstGeom prst="rect">
            <a:avLst/>
          </a:prstGeom>
        </p:spPr>
        <p:txBody>
          <a:bodyPr/>
          <a:lstStyle/>
          <a:p>
            <a:pPr marL="443484" indent="-443484" defTabSz="354787">
              <a:spcBef>
                <a:spcPts val="2700"/>
              </a:spcBef>
              <a:buBlip>
                <a:blip r:embed="rId2"/>
              </a:buBlip>
              <a:defRPr sz="2720">
                <a:latin typeface="Chalkboard"/>
                <a:ea typeface="Chalkboard"/>
                <a:cs typeface="Chalkboard"/>
                <a:sym typeface="Chalkboard"/>
              </a:defRPr>
            </a:pPr>
            <a:r>
              <a:t>These are the most common genres used in literature</a:t>
            </a:r>
          </a:p>
          <a:p>
            <a:pPr marL="443484" indent="-443484" defTabSz="354787">
              <a:spcBef>
                <a:spcPts val="2700"/>
              </a:spcBef>
              <a:buBlip>
                <a:blip r:embed="rId2"/>
              </a:buBlip>
              <a:defRPr sz="2720">
                <a:latin typeface="Chalkboard"/>
                <a:ea typeface="Chalkboard"/>
                <a:cs typeface="Chalkboard"/>
                <a:sym typeface="Chalkboard"/>
              </a:defRPr>
            </a:pPr>
            <a:r>
              <a:t>Remember not to be scared of any you haven’t come across before, use them as an excuse to be adventurous and experiment with new styles</a:t>
            </a:r>
          </a:p>
          <a:p>
            <a:pPr marL="443484" indent="-443484" defTabSz="354787">
              <a:spcBef>
                <a:spcPts val="2700"/>
              </a:spcBef>
              <a:buBlip>
                <a:blip r:embed="rId2"/>
              </a:buBlip>
              <a:defRPr sz="2720">
                <a:latin typeface="Chalkboard"/>
                <a:ea typeface="Chalkboard"/>
                <a:cs typeface="Chalkboard"/>
                <a:sym typeface="Chalkboard"/>
              </a:defRPr>
            </a:pPr>
            <a:r>
              <a:t>Remember Kyle and I are here for any questions that you have</a:t>
            </a:r>
          </a:p>
          <a:p>
            <a:pPr marL="443484" indent="-443484" defTabSz="354787">
              <a:spcBef>
                <a:spcPts val="2700"/>
              </a:spcBef>
              <a:buBlip>
                <a:blip r:embed="rId2"/>
              </a:buBlip>
              <a:defRPr sz="2720">
                <a:latin typeface="Chalkboard"/>
                <a:ea typeface="Chalkboard"/>
                <a:cs typeface="Chalkboard"/>
                <a:sym typeface="Chalkboard"/>
              </a:defRPr>
            </a:pPr>
            <a:r>
              <a:t>Happy writing and we look forward to reading your wonderful submissions!</a:t>
            </a:r>
          </a:p>
        </p:txBody>
      </p:sp>
      <p:pic>
        <p:nvPicPr>
          <p:cNvPr id="194" name="Screenshot 2020-04-06 at 10.19.42.png" descr="Screenshot 2020-04-06 at 10.19.42.png"/>
          <p:cNvPicPr>
            <a:picLocks noChangeAspect="1"/>
          </p:cNvPicPr>
          <p:nvPr/>
        </p:nvPicPr>
        <p:blipFill>
          <a:blip r:embed="rId3">
            <a:extLst/>
          </a:blip>
          <a:stretch>
            <a:fillRect/>
          </a:stretch>
        </p:blipFill>
        <p:spPr>
          <a:xfrm>
            <a:off x="8030396" y="6265981"/>
            <a:ext cx="3774888" cy="1666393"/>
          </a:xfrm>
          <a:prstGeom prst="rect">
            <a:avLst/>
          </a:prstGeom>
          <a:ln w="12700">
            <a:miter lim="400000"/>
          </a:ln>
        </p:spPr>
      </p:pic>
      <p:pic>
        <p:nvPicPr>
          <p:cNvPr id="195" name="Image" descr="Image"/>
          <p:cNvPicPr>
            <a:picLocks noChangeAspect="1"/>
          </p:cNvPicPr>
          <p:nvPr/>
        </p:nvPicPr>
        <p:blipFill>
          <a:blip r:embed="rId4">
            <a:extLst/>
          </a:blip>
          <a:srcRect l="4649" t="4687" r="4780" b="4686"/>
          <a:stretch>
            <a:fillRect/>
          </a:stretch>
        </p:blipFill>
        <p:spPr>
          <a:xfrm>
            <a:off x="8799877" y="2768600"/>
            <a:ext cx="2235925" cy="2237317"/>
          </a:xfrm>
          <a:custGeom>
            <a:avLst/>
            <a:gdLst/>
            <a:ahLst/>
            <a:cxnLst>
              <a:cxn ang="0">
                <a:pos x="wd2" y="hd2"/>
              </a:cxn>
              <a:cxn ang="5400000">
                <a:pos x="wd2" y="hd2"/>
              </a:cxn>
              <a:cxn ang="10800000">
                <a:pos x="wd2" y="hd2"/>
              </a:cxn>
              <a:cxn ang="16200000">
                <a:pos x="wd2" y="hd2"/>
              </a:cxn>
            </a:cxnLst>
            <a:rect l="0" t="0" r="r" b="b"/>
            <a:pathLst>
              <a:path w="21546" h="21426" fill="norm" stroke="1" extrusionOk="0">
                <a:moveTo>
                  <a:pt x="10751" y="0"/>
                </a:moveTo>
                <a:cubicBezTo>
                  <a:pt x="9712" y="0"/>
                  <a:pt x="8233" y="194"/>
                  <a:pt x="7886" y="376"/>
                </a:cubicBezTo>
                <a:cubicBezTo>
                  <a:pt x="7797" y="423"/>
                  <a:pt x="7663" y="460"/>
                  <a:pt x="7588" y="460"/>
                </a:cubicBezTo>
                <a:cubicBezTo>
                  <a:pt x="7512" y="460"/>
                  <a:pt x="7312" y="521"/>
                  <a:pt x="7144" y="593"/>
                </a:cubicBezTo>
                <a:cubicBezTo>
                  <a:pt x="6976" y="665"/>
                  <a:pt x="6688" y="790"/>
                  <a:pt x="6502" y="870"/>
                </a:cubicBezTo>
                <a:cubicBezTo>
                  <a:pt x="6315" y="951"/>
                  <a:pt x="6135" y="1015"/>
                  <a:pt x="6104" y="1015"/>
                </a:cubicBezTo>
                <a:cubicBezTo>
                  <a:pt x="5903" y="1015"/>
                  <a:pt x="3987" y="2335"/>
                  <a:pt x="3408" y="2873"/>
                </a:cubicBezTo>
                <a:cubicBezTo>
                  <a:pt x="2082" y="4104"/>
                  <a:pt x="921" y="5978"/>
                  <a:pt x="436" y="7666"/>
                </a:cubicBezTo>
                <a:cubicBezTo>
                  <a:pt x="146" y="8674"/>
                  <a:pt x="0" y="9694"/>
                  <a:pt x="0" y="10714"/>
                </a:cubicBezTo>
                <a:cubicBezTo>
                  <a:pt x="0" y="11734"/>
                  <a:pt x="146" y="12750"/>
                  <a:pt x="436" y="13758"/>
                </a:cubicBezTo>
                <a:cubicBezTo>
                  <a:pt x="1134" y="16186"/>
                  <a:pt x="3018" y="18636"/>
                  <a:pt x="5125" y="19851"/>
                </a:cubicBezTo>
                <a:cubicBezTo>
                  <a:pt x="6444" y="20612"/>
                  <a:pt x="7411" y="20981"/>
                  <a:pt x="8838" y="21276"/>
                </a:cubicBezTo>
                <a:cubicBezTo>
                  <a:pt x="10405" y="21600"/>
                  <a:pt x="13075" y="21376"/>
                  <a:pt x="14380" y="20813"/>
                </a:cubicBezTo>
                <a:cubicBezTo>
                  <a:pt x="14541" y="20743"/>
                  <a:pt x="14718" y="20687"/>
                  <a:pt x="14774" y="20687"/>
                </a:cubicBezTo>
                <a:cubicBezTo>
                  <a:pt x="14936" y="20687"/>
                  <a:pt x="16222" y="19995"/>
                  <a:pt x="16935" y="19524"/>
                </a:cubicBezTo>
                <a:cubicBezTo>
                  <a:pt x="17294" y="19287"/>
                  <a:pt x="17840" y="18861"/>
                  <a:pt x="18147" y="18578"/>
                </a:cubicBezTo>
                <a:cubicBezTo>
                  <a:pt x="18667" y="18100"/>
                  <a:pt x="19693" y="16853"/>
                  <a:pt x="19968" y="16366"/>
                </a:cubicBezTo>
                <a:cubicBezTo>
                  <a:pt x="20799" y="14892"/>
                  <a:pt x="21194" y="13814"/>
                  <a:pt x="21474" y="12238"/>
                </a:cubicBezTo>
                <a:cubicBezTo>
                  <a:pt x="21600" y="11532"/>
                  <a:pt x="21554" y="9519"/>
                  <a:pt x="21394" y="8726"/>
                </a:cubicBezTo>
                <a:cubicBezTo>
                  <a:pt x="21244" y="7979"/>
                  <a:pt x="21063" y="7315"/>
                  <a:pt x="20989" y="7240"/>
                </a:cubicBezTo>
                <a:cubicBezTo>
                  <a:pt x="20950" y="7202"/>
                  <a:pt x="20916" y="7115"/>
                  <a:pt x="20916" y="7046"/>
                </a:cubicBezTo>
                <a:cubicBezTo>
                  <a:pt x="20916" y="6703"/>
                  <a:pt x="20020" y="5109"/>
                  <a:pt x="19157" y="3919"/>
                </a:cubicBezTo>
                <a:cubicBezTo>
                  <a:pt x="18729" y="3328"/>
                  <a:pt x="17677" y="2390"/>
                  <a:pt x="16820" y="1832"/>
                </a:cubicBezTo>
                <a:cubicBezTo>
                  <a:pt x="14887" y="574"/>
                  <a:pt x="12988" y="0"/>
                  <a:pt x="10751" y="0"/>
                </a:cubicBezTo>
                <a:close/>
              </a:path>
            </a:pathLst>
          </a:cu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What is Imagery?"/>
          <p:cNvSpPr txBox="1"/>
          <p:nvPr>
            <p:ph type="title"/>
          </p:nvPr>
        </p:nvSpPr>
        <p:spPr>
          <a:xfrm>
            <a:off x="1270000" y="762000"/>
            <a:ext cx="10464800" cy="2540000"/>
          </a:xfrm>
          <a:prstGeom prst="rect">
            <a:avLst/>
          </a:prstGeom>
        </p:spPr>
        <p:txBody>
          <a:bodyPr/>
          <a:lstStyle>
            <a:lvl1pPr>
              <a:defRPr>
                <a:latin typeface="Chalkboard"/>
                <a:ea typeface="Chalkboard"/>
                <a:cs typeface="Chalkboard"/>
                <a:sym typeface="Chalkboard"/>
              </a:defRPr>
            </a:lvl1pPr>
          </a:lstStyle>
          <a:p>
            <a:pPr/>
            <a:r>
              <a:t>Poetry</a:t>
            </a:r>
          </a:p>
        </p:txBody>
      </p:sp>
      <p:sp>
        <p:nvSpPr>
          <p:cNvPr id="128" name="Imagery is language that evokes one of the five senses to help the reader relate to what is being described in your story, as it allows the reader to get a more engaging and interactive idea of what is happening.…"/>
          <p:cNvSpPr txBox="1"/>
          <p:nvPr>
            <p:ph type="body" idx="1"/>
          </p:nvPr>
        </p:nvSpPr>
        <p:spPr>
          <a:xfrm>
            <a:off x="1104900" y="3390900"/>
            <a:ext cx="10464800" cy="5740400"/>
          </a:xfrm>
          <a:prstGeom prst="rect">
            <a:avLst/>
          </a:prstGeom>
        </p:spPr>
        <p:txBody>
          <a:bodyPr/>
          <a:lstStyle/>
          <a:p>
            <a:pPr marL="488861" indent="-488861" defTabSz="391088">
              <a:spcBef>
                <a:spcPts val="3000"/>
              </a:spcBef>
              <a:buBlip>
                <a:blip r:embed="rId2"/>
              </a:buBlip>
              <a:defRPr sz="3008">
                <a:latin typeface="Chalkboard"/>
                <a:ea typeface="Chalkboard"/>
                <a:cs typeface="Chalkboard"/>
                <a:sym typeface="Chalkboard"/>
              </a:defRPr>
            </a:pPr>
            <a:r>
              <a:t>Poetry is a major literary genre that can take many forms. </a:t>
            </a:r>
          </a:p>
          <a:p>
            <a:pPr marL="488861" indent="-488861" defTabSz="391088">
              <a:spcBef>
                <a:spcPts val="3000"/>
              </a:spcBef>
              <a:buBlip>
                <a:blip r:embed="rId2"/>
              </a:buBlip>
              <a:defRPr sz="3008">
                <a:latin typeface="Chalkboard"/>
                <a:ea typeface="Chalkboard"/>
                <a:cs typeface="Chalkboard"/>
                <a:sym typeface="Chalkboard"/>
              </a:defRPr>
            </a:pPr>
            <a:r>
              <a:t>Some common characteristics that poetry shares are that it is written in lines that have meter and rhythm. These lines are put together to form stanzas, which in contrast to other writings that utilise sentences that are divided into paragraphs. </a:t>
            </a:r>
          </a:p>
          <a:p>
            <a:pPr marL="488861" indent="-488861" defTabSz="391088">
              <a:spcBef>
                <a:spcPts val="3000"/>
              </a:spcBef>
              <a:buBlip>
                <a:blip r:embed="rId2"/>
              </a:buBlip>
              <a:defRPr sz="3008">
                <a:latin typeface="Chalkboard"/>
                <a:ea typeface="Chalkboard"/>
                <a:cs typeface="Chalkboard"/>
                <a:sym typeface="Chalkboard"/>
              </a:defRPr>
            </a:pPr>
            <a:r>
              <a:t>Poetry often relies heavily on figurative language and imagery, for example metaphors and similes in order to convey meanings and create images for the reader.</a:t>
            </a:r>
          </a:p>
        </p:txBody>
      </p:sp>
      <p:pic>
        <p:nvPicPr>
          <p:cNvPr id="129" name="Image" descr="Image"/>
          <p:cNvPicPr>
            <a:picLocks noChangeAspect="1"/>
          </p:cNvPicPr>
          <p:nvPr/>
        </p:nvPicPr>
        <p:blipFill>
          <a:blip r:embed="rId3">
            <a:extLst/>
          </a:blip>
          <a:stretch>
            <a:fillRect/>
          </a:stretch>
        </p:blipFill>
        <p:spPr>
          <a:xfrm>
            <a:off x="8737600" y="921524"/>
            <a:ext cx="3316354" cy="2220952"/>
          </a:xfrm>
          <a:prstGeom prst="rect">
            <a:avLst/>
          </a:prstGeom>
          <a:ln w="12700">
            <a:miter lim="400000"/>
          </a:ln>
        </p:spPr>
      </p:pic>
      <p:pic>
        <p:nvPicPr>
          <p:cNvPr id="130" name="Image" descr="Image"/>
          <p:cNvPicPr>
            <a:picLocks noChangeAspect="1"/>
          </p:cNvPicPr>
          <p:nvPr/>
        </p:nvPicPr>
        <p:blipFill>
          <a:blip r:embed="rId3">
            <a:extLst/>
          </a:blip>
          <a:stretch>
            <a:fillRect/>
          </a:stretch>
        </p:blipFill>
        <p:spPr>
          <a:xfrm>
            <a:off x="876300" y="921524"/>
            <a:ext cx="3316354" cy="222095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he night was black as ever, but bright stars lit up the sky in beautiful and varied constellations which were sprinkled across the astronomical landscape.”"/>
          <p:cNvSpPr txBox="1"/>
          <p:nvPr>
            <p:ph type="body" idx="1"/>
          </p:nvPr>
        </p:nvSpPr>
        <p:spPr>
          <a:xfrm>
            <a:off x="1181100" y="2705100"/>
            <a:ext cx="10464800" cy="7620000"/>
          </a:xfrm>
          <a:prstGeom prst="rect">
            <a:avLst/>
          </a:prstGeom>
        </p:spPr>
        <p:txBody>
          <a:bodyPr/>
          <a:lstStyle/>
          <a:p>
            <a:pPr marL="0" indent="0" algn="ctr">
              <a:buSzTx/>
              <a:buNone/>
            </a:pPr>
          </a:p>
          <a:p>
            <a:pPr marL="0" indent="0" algn="ctr">
              <a:buSzTx/>
              <a:buNone/>
            </a:pPr>
          </a:p>
          <a:p>
            <a:pPr marL="360947" indent="-360947" algn="ctr">
              <a:buSzPct val="60000"/>
              <a:buBlip>
                <a:blip r:embed="rId2"/>
              </a:buBlip>
              <a:defRPr>
                <a:latin typeface="Chalkboard"/>
                <a:ea typeface="Chalkboard"/>
                <a:cs typeface="Chalkboard"/>
                <a:sym typeface="Chalkboard"/>
              </a:defRPr>
            </a:pPr>
            <a:r>
              <a:t>This literary genre is often also referred to as a play and is performed in front of an audience. </a:t>
            </a:r>
          </a:p>
          <a:p>
            <a:pPr marL="360947" indent="-360947" algn="ctr">
              <a:buSzPct val="60000"/>
              <a:buBlip>
                <a:blip r:embed="rId2"/>
              </a:buBlip>
              <a:defRPr>
                <a:latin typeface="Chalkboard"/>
                <a:ea typeface="Chalkboard"/>
                <a:cs typeface="Chalkboard"/>
                <a:sym typeface="Chalkboard"/>
              </a:defRPr>
            </a:pPr>
            <a:r>
              <a:t>Dramas are written through dialogue and include stage directions for the actors to follow.</a:t>
            </a:r>
          </a:p>
        </p:txBody>
      </p:sp>
      <p:sp>
        <p:nvSpPr>
          <p:cNvPr id="133" name="For example…"/>
          <p:cNvSpPr txBox="1"/>
          <p:nvPr>
            <p:ph type="title" idx="4294967295"/>
          </p:nvPr>
        </p:nvSpPr>
        <p:spPr>
          <a:xfrm>
            <a:off x="1505096" y="325705"/>
            <a:ext cx="10464801" cy="2540002"/>
          </a:xfrm>
          <a:prstGeom prst="rect">
            <a:avLst/>
          </a:prstGeom>
        </p:spPr>
        <p:txBody>
          <a:bodyPr/>
          <a:lstStyle>
            <a:lvl1pPr>
              <a:defRPr>
                <a:latin typeface="Chalkboard"/>
                <a:ea typeface="Chalkboard"/>
                <a:cs typeface="Chalkboard"/>
                <a:sym typeface="Chalkboard"/>
              </a:defRPr>
            </a:lvl1pPr>
          </a:lstStyle>
          <a:p>
            <a:pPr/>
            <a:r>
              <a:t>Drama</a:t>
            </a:r>
          </a:p>
        </p:txBody>
      </p:sp>
      <p:pic>
        <p:nvPicPr>
          <p:cNvPr id="134" name="Image" descr="Image"/>
          <p:cNvPicPr>
            <a:picLocks noChangeAspect="1"/>
          </p:cNvPicPr>
          <p:nvPr/>
        </p:nvPicPr>
        <p:blipFill>
          <a:blip r:embed="rId3">
            <a:extLst/>
          </a:blip>
          <a:srcRect l="2588" t="5935" r="2498" b="4596"/>
          <a:stretch>
            <a:fillRect/>
          </a:stretch>
        </p:blipFill>
        <p:spPr>
          <a:xfrm>
            <a:off x="5522520" y="2399291"/>
            <a:ext cx="2734302" cy="2135618"/>
          </a:xfrm>
          <a:custGeom>
            <a:avLst/>
            <a:gdLst/>
            <a:ahLst/>
            <a:cxnLst>
              <a:cxn ang="0">
                <a:pos x="wd2" y="hd2"/>
              </a:cxn>
              <a:cxn ang="5400000">
                <a:pos x="wd2" y="hd2"/>
              </a:cxn>
              <a:cxn ang="10800000">
                <a:pos x="wd2" y="hd2"/>
              </a:cxn>
              <a:cxn ang="16200000">
                <a:pos x="wd2" y="hd2"/>
              </a:cxn>
            </a:cxnLst>
            <a:rect l="0" t="0" r="r" b="b"/>
            <a:pathLst>
              <a:path w="21594" h="21593" fill="norm" stroke="1" extrusionOk="0">
                <a:moveTo>
                  <a:pt x="11301" y="4"/>
                </a:moveTo>
                <a:cubicBezTo>
                  <a:pt x="10956" y="-7"/>
                  <a:pt x="10924" y="-3"/>
                  <a:pt x="10680" y="97"/>
                </a:cubicBezTo>
                <a:cubicBezTo>
                  <a:pt x="10280" y="260"/>
                  <a:pt x="9591" y="727"/>
                  <a:pt x="9467" y="919"/>
                </a:cubicBezTo>
                <a:cubicBezTo>
                  <a:pt x="9449" y="947"/>
                  <a:pt x="9412" y="986"/>
                  <a:pt x="9383" y="1007"/>
                </a:cubicBezTo>
                <a:cubicBezTo>
                  <a:pt x="9289" y="1077"/>
                  <a:pt x="8954" y="1437"/>
                  <a:pt x="8806" y="1629"/>
                </a:cubicBezTo>
                <a:cubicBezTo>
                  <a:pt x="8658" y="1821"/>
                  <a:pt x="8435" y="2188"/>
                  <a:pt x="8333" y="2404"/>
                </a:cubicBezTo>
                <a:cubicBezTo>
                  <a:pt x="8302" y="2470"/>
                  <a:pt x="8247" y="2565"/>
                  <a:pt x="8211" y="2617"/>
                </a:cubicBezTo>
                <a:cubicBezTo>
                  <a:pt x="8174" y="2669"/>
                  <a:pt x="8107" y="2780"/>
                  <a:pt x="8063" y="2865"/>
                </a:cubicBezTo>
                <a:cubicBezTo>
                  <a:pt x="7960" y="3068"/>
                  <a:pt x="7598" y="3528"/>
                  <a:pt x="7480" y="3604"/>
                </a:cubicBezTo>
                <a:cubicBezTo>
                  <a:pt x="7194" y="3789"/>
                  <a:pt x="6252" y="4149"/>
                  <a:pt x="6057" y="4149"/>
                </a:cubicBezTo>
                <a:cubicBezTo>
                  <a:pt x="5953" y="4149"/>
                  <a:pt x="5762" y="4247"/>
                  <a:pt x="5590" y="4386"/>
                </a:cubicBezTo>
                <a:cubicBezTo>
                  <a:pt x="5425" y="4520"/>
                  <a:pt x="5291" y="4770"/>
                  <a:pt x="5236" y="5036"/>
                </a:cubicBezTo>
                <a:cubicBezTo>
                  <a:pt x="5216" y="5132"/>
                  <a:pt x="5188" y="5229"/>
                  <a:pt x="5174" y="5253"/>
                </a:cubicBezTo>
                <a:cubicBezTo>
                  <a:pt x="5146" y="5298"/>
                  <a:pt x="5130" y="6101"/>
                  <a:pt x="5155" y="6196"/>
                </a:cubicBezTo>
                <a:cubicBezTo>
                  <a:pt x="5172" y="6261"/>
                  <a:pt x="4727" y="6290"/>
                  <a:pt x="3581" y="6296"/>
                </a:cubicBezTo>
                <a:cubicBezTo>
                  <a:pt x="3157" y="6299"/>
                  <a:pt x="2621" y="6317"/>
                  <a:pt x="2390" y="6336"/>
                </a:cubicBezTo>
                <a:cubicBezTo>
                  <a:pt x="2159" y="6356"/>
                  <a:pt x="1758" y="6387"/>
                  <a:pt x="1497" y="6405"/>
                </a:cubicBezTo>
                <a:cubicBezTo>
                  <a:pt x="1236" y="6422"/>
                  <a:pt x="937" y="6458"/>
                  <a:pt x="833" y="6485"/>
                </a:cubicBezTo>
                <a:cubicBezTo>
                  <a:pt x="575" y="6551"/>
                  <a:pt x="294" y="6717"/>
                  <a:pt x="234" y="6842"/>
                </a:cubicBezTo>
                <a:cubicBezTo>
                  <a:pt x="207" y="6896"/>
                  <a:pt x="160" y="6979"/>
                  <a:pt x="127" y="7027"/>
                </a:cubicBezTo>
                <a:cubicBezTo>
                  <a:pt x="29" y="7170"/>
                  <a:pt x="9" y="7329"/>
                  <a:pt x="2" y="7982"/>
                </a:cubicBezTo>
                <a:cubicBezTo>
                  <a:pt x="-6" y="8700"/>
                  <a:pt x="10" y="8894"/>
                  <a:pt x="99" y="9017"/>
                </a:cubicBezTo>
                <a:cubicBezTo>
                  <a:pt x="134" y="9065"/>
                  <a:pt x="173" y="9172"/>
                  <a:pt x="184" y="9254"/>
                </a:cubicBezTo>
                <a:cubicBezTo>
                  <a:pt x="194" y="9336"/>
                  <a:pt x="218" y="9436"/>
                  <a:pt x="237" y="9474"/>
                </a:cubicBezTo>
                <a:cubicBezTo>
                  <a:pt x="341" y="9685"/>
                  <a:pt x="413" y="10286"/>
                  <a:pt x="394" y="10779"/>
                </a:cubicBezTo>
                <a:cubicBezTo>
                  <a:pt x="383" y="11040"/>
                  <a:pt x="391" y="11152"/>
                  <a:pt x="428" y="11296"/>
                </a:cubicBezTo>
                <a:cubicBezTo>
                  <a:pt x="470" y="11459"/>
                  <a:pt x="474" y="11572"/>
                  <a:pt x="460" y="12263"/>
                </a:cubicBezTo>
                <a:cubicBezTo>
                  <a:pt x="450" y="12693"/>
                  <a:pt x="425" y="13200"/>
                  <a:pt x="403" y="13391"/>
                </a:cubicBezTo>
                <a:cubicBezTo>
                  <a:pt x="341" y="13945"/>
                  <a:pt x="342" y="14727"/>
                  <a:pt x="416" y="17865"/>
                </a:cubicBezTo>
                <a:cubicBezTo>
                  <a:pt x="448" y="19226"/>
                  <a:pt x="448" y="19894"/>
                  <a:pt x="413" y="20189"/>
                </a:cubicBezTo>
                <a:cubicBezTo>
                  <a:pt x="385" y="20419"/>
                  <a:pt x="378" y="21390"/>
                  <a:pt x="403" y="21513"/>
                </a:cubicBezTo>
                <a:lnTo>
                  <a:pt x="419" y="21593"/>
                </a:lnTo>
                <a:lnTo>
                  <a:pt x="13269" y="21593"/>
                </a:lnTo>
                <a:lnTo>
                  <a:pt x="13276" y="21132"/>
                </a:lnTo>
                <a:cubicBezTo>
                  <a:pt x="13284" y="20226"/>
                  <a:pt x="13327" y="19373"/>
                  <a:pt x="13370" y="19290"/>
                </a:cubicBezTo>
                <a:cubicBezTo>
                  <a:pt x="13403" y="19225"/>
                  <a:pt x="13451" y="19202"/>
                  <a:pt x="13649" y="19165"/>
                </a:cubicBezTo>
                <a:cubicBezTo>
                  <a:pt x="14026" y="19096"/>
                  <a:pt x="13996" y="19036"/>
                  <a:pt x="13990" y="19843"/>
                </a:cubicBezTo>
                <a:cubicBezTo>
                  <a:pt x="13988" y="20225"/>
                  <a:pt x="13991" y="20563"/>
                  <a:pt x="14000" y="20598"/>
                </a:cubicBezTo>
                <a:cubicBezTo>
                  <a:pt x="14037" y="20753"/>
                  <a:pt x="14145" y="20770"/>
                  <a:pt x="15341" y="20794"/>
                </a:cubicBezTo>
                <a:cubicBezTo>
                  <a:pt x="16207" y="20812"/>
                  <a:pt x="16481" y="20828"/>
                  <a:pt x="16513" y="20863"/>
                </a:cubicBezTo>
                <a:cubicBezTo>
                  <a:pt x="16547" y="20898"/>
                  <a:pt x="16557" y="20983"/>
                  <a:pt x="16557" y="21252"/>
                </a:cubicBezTo>
                <a:lnTo>
                  <a:pt x="16557" y="21593"/>
                </a:lnTo>
                <a:lnTo>
                  <a:pt x="17936" y="21593"/>
                </a:lnTo>
                <a:lnTo>
                  <a:pt x="17943" y="21308"/>
                </a:lnTo>
                <a:cubicBezTo>
                  <a:pt x="17945" y="21151"/>
                  <a:pt x="17947" y="20989"/>
                  <a:pt x="17949" y="20951"/>
                </a:cubicBezTo>
                <a:cubicBezTo>
                  <a:pt x="17952" y="20863"/>
                  <a:pt x="17873" y="20872"/>
                  <a:pt x="19171" y="20851"/>
                </a:cubicBezTo>
                <a:cubicBezTo>
                  <a:pt x="20361" y="20831"/>
                  <a:pt x="20780" y="20798"/>
                  <a:pt x="20848" y="20726"/>
                </a:cubicBezTo>
                <a:cubicBezTo>
                  <a:pt x="20882" y="20690"/>
                  <a:pt x="20959" y="20685"/>
                  <a:pt x="21199" y="20702"/>
                </a:cubicBezTo>
                <a:cubicBezTo>
                  <a:pt x="21369" y="20715"/>
                  <a:pt x="21527" y="20735"/>
                  <a:pt x="21550" y="20746"/>
                </a:cubicBezTo>
                <a:cubicBezTo>
                  <a:pt x="21588" y="20765"/>
                  <a:pt x="21594" y="20699"/>
                  <a:pt x="21594" y="20156"/>
                </a:cubicBezTo>
                <a:lnTo>
                  <a:pt x="21594" y="19546"/>
                </a:lnTo>
                <a:lnTo>
                  <a:pt x="21409" y="19546"/>
                </a:lnTo>
                <a:cubicBezTo>
                  <a:pt x="21208" y="19546"/>
                  <a:pt x="20874" y="19448"/>
                  <a:pt x="20767" y="19358"/>
                </a:cubicBezTo>
                <a:cubicBezTo>
                  <a:pt x="20683" y="19288"/>
                  <a:pt x="20654" y="19151"/>
                  <a:pt x="20704" y="19073"/>
                </a:cubicBezTo>
                <a:cubicBezTo>
                  <a:pt x="20737" y="19021"/>
                  <a:pt x="20734" y="19020"/>
                  <a:pt x="20682" y="19061"/>
                </a:cubicBezTo>
                <a:cubicBezTo>
                  <a:pt x="20650" y="19086"/>
                  <a:pt x="20627" y="19132"/>
                  <a:pt x="20629" y="19161"/>
                </a:cubicBezTo>
                <a:cubicBezTo>
                  <a:pt x="20633" y="19232"/>
                  <a:pt x="20538" y="19261"/>
                  <a:pt x="20306" y="19266"/>
                </a:cubicBezTo>
                <a:cubicBezTo>
                  <a:pt x="20200" y="19267"/>
                  <a:pt x="20076" y="19285"/>
                  <a:pt x="20033" y="19302"/>
                </a:cubicBezTo>
                <a:cubicBezTo>
                  <a:pt x="19990" y="19319"/>
                  <a:pt x="19826" y="19364"/>
                  <a:pt x="19670" y="19406"/>
                </a:cubicBezTo>
                <a:cubicBezTo>
                  <a:pt x="19513" y="19448"/>
                  <a:pt x="19361" y="19497"/>
                  <a:pt x="19331" y="19514"/>
                </a:cubicBezTo>
                <a:cubicBezTo>
                  <a:pt x="19133" y="19628"/>
                  <a:pt x="18846" y="19753"/>
                  <a:pt x="18720" y="19783"/>
                </a:cubicBezTo>
                <a:cubicBezTo>
                  <a:pt x="18638" y="19803"/>
                  <a:pt x="18522" y="19843"/>
                  <a:pt x="18463" y="19872"/>
                </a:cubicBezTo>
                <a:cubicBezTo>
                  <a:pt x="18258" y="19972"/>
                  <a:pt x="17802" y="20044"/>
                  <a:pt x="17382" y="20044"/>
                </a:cubicBezTo>
                <a:cubicBezTo>
                  <a:pt x="16792" y="20045"/>
                  <a:pt x="16004" y="19998"/>
                  <a:pt x="15974" y="19960"/>
                </a:cubicBezTo>
                <a:cubicBezTo>
                  <a:pt x="15960" y="19942"/>
                  <a:pt x="15898" y="19928"/>
                  <a:pt x="15836" y="19928"/>
                </a:cubicBezTo>
                <a:cubicBezTo>
                  <a:pt x="15639" y="19928"/>
                  <a:pt x="15103" y="19791"/>
                  <a:pt x="14874" y="19683"/>
                </a:cubicBezTo>
                <a:cubicBezTo>
                  <a:pt x="14644" y="19574"/>
                  <a:pt x="14431" y="19383"/>
                  <a:pt x="14363" y="19221"/>
                </a:cubicBezTo>
                <a:cubicBezTo>
                  <a:pt x="14330" y="19142"/>
                  <a:pt x="14332" y="19123"/>
                  <a:pt x="14376" y="19061"/>
                </a:cubicBezTo>
                <a:cubicBezTo>
                  <a:pt x="14403" y="19023"/>
                  <a:pt x="14450" y="18993"/>
                  <a:pt x="14482" y="18993"/>
                </a:cubicBezTo>
                <a:cubicBezTo>
                  <a:pt x="14515" y="18993"/>
                  <a:pt x="14777" y="18939"/>
                  <a:pt x="15065" y="18872"/>
                </a:cubicBezTo>
                <a:cubicBezTo>
                  <a:pt x="15353" y="18806"/>
                  <a:pt x="15612" y="18748"/>
                  <a:pt x="15639" y="18748"/>
                </a:cubicBezTo>
                <a:cubicBezTo>
                  <a:pt x="15699" y="18748"/>
                  <a:pt x="15875" y="19081"/>
                  <a:pt x="15940" y="19318"/>
                </a:cubicBezTo>
                <a:cubicBezTo>
                  <a:pt x="15999" y="19533"/>
                  <a:pt x="15999" y="19531"/>
                  <a:pt x="15933" y="19615"/>
                </a:cubicBezTo>
                <a:cubicBezTo>
                  <a:pt x="15882" y="19680"/>
                  <a:pt x="15883" y="19687"/>
                  <a:pt x="15930" y="19687"/>
                </a:cubicBezTo>
                <a:cubicBezTo>
                  <a:pt x="16003" y="19687"/>
                  <a:pt x="16150" y="19613"/>
                  <a:pt x="16150" y="19579"/>
                </a:cubicBezTo>
                <a:cubicBezTo>
                  <a:pt x="16150" y="19462"/>
                  <a:pt x="15896" y="18945"/>
                  <a:pt x="15739" y="18744"/>
                </a:cubicBezTo>
                <a:cubicBezTo>
                  <a:pt x="15654" y="18634"/>
                  <a:pt x="15612" y="18546"/>
                  <a:pt x="15589" y="18419"/>
                </a:cubicBezTo>
                <a:cubicBezTo>
                  <a:pt x="15532" y="18114"/>
                  <a:pt x="15523" y="17963"/>
                  <a:pt x="15551" y="17833"/>
                </a:cubicBezTo>
                <a:cubicBezTo>
                  <a:pt x="15578" y="17708"/>
                  <a:pt x="15576" y="17704"/>
                  <a:pt x="15504" y="17721"/>
                </a:cubicBezTo>
                <a:cubicBezTo>
                  <a:pt x="15464" y="17730"/>
                  <a:pt x="15225" y="17775"/>
                  <a:pt x="14971" y="17817"/>
                </a:cubicBezTo>
                <a:cubicBezTo>
                  <a:pt x="14718" y="17859"/>
                  <a:pt x="14473" y="17911"/>
                  <a:pt x="14426" y="17937"/>
                </a:cubicBezTo>
                <a:cubicBezTo>
                  <a:pt x="14379" y="17963"/>
                  <a:pt x="14222" y="18003"/>
                  <a:pt x="14075" y="18022"/>
                </a:cubicBezTo>
                <a:cubicBezTo>
                  <a:pt x="13928" y="18040"/>
                  <a:pt x="13731" y="18072"/>
                  <a:pt x="13639" y="18094"/>
                </a:cubicBezTo>
                <a:cubicBezTo>
                  <a:pt x="13547" y="18116"/>
                  <a:pt x="13454" y="18125"/>
                  <a:pt x="13432" y="18114"/>
                </a:cubicBezTo>
                <a:cubicBezTo>
                  <a:pt x="13374" y="18085"/>
                  <a:pt x="13362" y="17914"/>
                  <a:pt x="13348" y="16790"/>
                </a:cubicBezTo>
                <a:cubicBezTo>
                  <a:pt x="13341" y="16237"/>
                  <a:pt x="13321" y="15162"/>
                  <a:pt x="13304" y="14402"/>
                </a:cubicBezTo>
                <a:cubicBezTo>
                  <a:pt x="13278" y="13243"/>
                  <a:pt x="13279" y="12998"/>
                  <a:pt x="13310" y="12877"/>
                </a:cubicBezTo>
                <a:cubicBezTo>
                  <a:pt x="13339" y="12766"/>
                  <a:pt x="13348" y="12443"/>
                  <a:pt x="13348" y="11433"/>
                </a:cubicBezTo>
                <a:cubicBezTo>
                  <a:pt x="13348" y="10162"/>
                  <a:pt x="13346" y="10129"/>
                  <a:pt x="13288" y="9980"/>
                </a:cubicBezTo>
                <a:cubicBezTo>
                  <a:pt x="13244" y="9867"/>
                  <a:pt x="13234" y="9811"/>
                  <a:pt x="13254" y="9763"/>
                </a:cubicBezTo>
                <a:cubicBezTo>
                  <a:pt x="13282" y="9696"/>
                  <a:pt x="13306" y="9690"/>
                  <a:pt x="13492" y="9699"/>
                </a:cubicBezTo>
                <a:cubicBezTo>
                  <a:pt x="13702" y="9710"/>
                  <a:pt x="13870" y="9635"/>
                  <a:pt x="13993" y="9478"/>
                </a:cubicBezTo>
                <a:cubicBezTo>
                  <a:pt x="14148" y="9282"/>
                  <a:pt x="14205" y="9132"/>
                  <a:pt x="14241" y="8848"/>
                </a:cubicBezTo>
                <a:cubicBezTo>
                  <a:pt x="14283" y="8518"/>
                  <a:pt x="14235" y="8311"/>
                  <a:pt x="14022" y="7925"/>
                </a:cubicBezTo>
                <a:cubicBezTo>
                  <a:pt x="13884" y="7677"/>
                  <a:pt x="13847" y="7498"/>
                  <a:pt x="13805" y="6854"/>
                </a:cubicBezTo>
                <a:cubicBezTo>
                  <a:pt x="13783" y="6513"/>
                  <a:pt x="13874" y="6033"/>
                  <a:pt x="14050" y="5554"/>
                </a:cubicBezTo>
                <a:cubicBezTo>
                  <a:pt x="14195" y="5158"/>
                  <a:pt x="14267" y="4922"/>
                  <a:pt x="14304" y="4723"/>
                </a:cubicBezTo>
                <a:cubicBezTo>
                  <a:pt x="14318" y="4647"/>
                  <a:pt x="14347" y="4489"/>
                  <a:pt x="14369" y="4374"/>
                </a:cubicBezTo>
                <a:cubicBezTo>
                  <a:pt x="14488" y="3766"/>
                  <a:pt x="14487" y="3640"/>
                  <a:pt x="14376" y="3074"/>
                </a:cubicBezTo>
                <a:cubicBezTo>
                  <a:pt x="14355" y="2969"/>
                  <a:pt x="14325" y="2798"/>
                  <a:pt x="14307" y="2693"/>
                </a:cubicBezTo>
                <a:cubicBezTo>
                  <a:pt x="14269" y="2480"/>
                  <a:pt x="14270" y="2491"/>
                  <a:pt x="14144" y="2167"/>
                </a:cubicBezTo>
                <a:cubicBezTo>
                  <a:pt x="13915" y="1581"/>
                  <a:pt x="13612" y="1138"/>
                  <a:pt x="13279" y="911"/>
                </a:cubicBezTo>
                <a:cubicBezTo>
                  <a:pt x="13052" y="757"/>
                  <a:pt x="12819" y="647"/>
                  <a:pt x="12690" y="630"/>
                </a:cubicBezTo>
                <a:cubicBezTo>
                  <a:pt x="12408" y="594"/>
                  <a:pt x="12327" y="570"/>
                  <a:pt x="12313" y="514"/>
                </a:cubicBezTo>
                <a:cubicBezTo>
                  <a:pt x="12273" y="350"/>
                  <a:pt x="12226" y="290"/>
                  <a:pt x="12069" y="197"/>
                </a:cubicBezTo>
                <a:cubicBezTo>
                  <a:pt x="11813" y="45"/>
                  <a:pt x="11700" y="17"/>
                  <a:pt x="11301" y="4"/>
                </a:cubicBezTo>
                <a:close/>
                <a:moveTo>
                  <a:pt x="15673" y="13455"/>
                </a:moveTo>
                <a:cubicBezTo>
                  <a:pt x="15615" y="13530"/>
                  <a:pt x="15750" y="13941"/>
                  <a:pt x="16297" y="15361"/>
                </a:cubicBezTo>
                <a:cubicBezTo>
                  <a:pt x="16619" y="16197"/>
                  <a:pt x="16880" y="16901"/>
                  <a:pt x="16880" y="16926"/>
                </a:cubicBezTo>
                <a:cubicBezTo>
                  <a:pt x="16880" y="16951"/>
                  <a:pt x="16831" y="17017"/>
                  <a:pt x="16767" y="17071"/>
                </a:cubicBezTo>
                <a:cubicBezTo>
                  <a:pt x="16613" y="17202"/>
                  <a:pt x="16240" y="17660"/>
                  <a:pt x="16159" y="17821"/>
                </a:cubicBezTo>
                <a:cubicBezTo>
                  <a:pt x="16048" y="18042"/>
                  <a:pt x="16090" y="18273"/>
                  <a:pt x="16263" y="18387"/>
                </a:cubicBezTo>
                <a:cubicBezTo>
                  <a:pt x="16374" y="18460"/>
                  <a:pt x="16761" y="18542"/>
                  <a:pt x="16893" y="18519"/>
                </a:cubicBezTo>
                <a:cubicBezTo>
                  <a:pt x="17052" y="18492"/>
                  <a:pt x="17234" y="18433"/>
                  <a:pt x="17319" y="18379"/>
                </a:cubicBezTo>
                <a:cubicBezTo>
                  <a:pt x="17388" y="18334"/>
                  <a:pt x="17398" y="18340"/>
                  <a:pt x="17469" y="18455"/>
                </a:cubicBezTo>
                <a:cubicBezTo>
                  <a:pt x="17511" y="18522"/>
                  <a:pt x="17558" y="18575"/>
                  <a:pt x="17573" y="18575"/>
                </a:cubicBezTo>
                <a:cubicBezTo>
                  <a:pt x="17588" y="18576"/>
                  <a:pt x="17640" y="18623"/>
                  <a:pt x="17692" y="18680"/>
                </a:cubicBezTo>
                <a:cubicBezTo>
                  <a:pt x="17788" y="18785"/>
                  <a:pt x="17830" y="18808"/>
                  <a:pt x="17830" y="18752"/>
                </a:cubicBezTo>
                <a:cubicBezTo>
                  <a:pt x="17830" y="18734"/>
                  <a:pt x="17837" y="18696"/>
                  <a:pt x="17845" y="18668"/>
                </a:cubicBezTo>
                <a:cubicBezTo>
                  <a:pt x="17854" y="18639"/>
                  <a:pt x="17832" y="18581"/>
                  <a:pt x="17795" y="18535"/>
                </a:cubicBezTo>
                <a:cubicBezTo>
                  <a:pt x="17759" y="18490"/>
                  <a:pt x="17703" y="18392"/>
                  <a:pt x="17670" y="18319"/>
                </a:cubicBezTo>
                <a:cubicBezTo>
                  <a:pt x="17584" y="18126"/>
                  <a:pt x="17620" y="18085"/>
                  <a:pt x="17852" y="18110"/>
                </a:cubicBezTo>
                <a:cubicBezTo>
                  <a:pt x="17967" y="18122"/>
                  <a:pt x="18081" y="18113"/>
                  <a:pt x="18168" y="18082"/>
                </a:cubicBezTo>
                <a:lnTo>
                  <a:pt x="18303" y="18030"/>
                </a:lnTo>
                <a:lnTo>
                  <a:pt x="18504" y="18294"/>
                </a:lnTo>
                <a:lnTo>
                  <a:pt x="18701" y="18559"/>
                </a:lnTo>
                <a:lnTo>
                  <a:pt x="18535" y="18311"/>
                </a:lnTo>
                <a:cubicBezTo>
                  <a:pt x="18444" y="18174"/>
                  <a:pt x="18372" y="18056"/>
                  <a:pt x="18372" y="18046"/>
                </a:cubicBezTo>
                <a:cubicBezTo>
                  <a:pt x="18372" y="18036"/>
                  <a:pt x="18412" y="17996"/>
                  <a:pt x="18463" y="17957"/>
                </a:cubicBezTo>
                <a:cubicBezTo>
                  <a:pt x="18533" y="17904"/>
                  <a:pt x="18562" y="17899"/>
                  <a:pt x="18588" y="17929"/>
                </a:cubicBezTo>
                <a:cubicBezTo>
                  <a:pt x="18615" y="17960"/>
                  <a:pt x="18619" y="17958"/>
                  <a:pt x="18607" y="17913"/>
                </a:cubicBezTo>
                <a:cubicBezTo>
                  <a:pt x="18598" y="17880"/>
                  <a:pt x="18613" y="17829"/>
                  <a:pt x="18645" y="17793"/>
                </a:cubicBezTo>
                <a:cubicBezTo>
                  <a:pt x="18690" y="17740"/>
                  <a:pt x="18707" y="17735"/>
                  <a:pt x="18754" y="17773"/>
                </a:cubicBezTo>
                <a:cubicBezTo>
                  <a:pt x="18808" y="17816"/>
                  <a:pt x="18809" y="17814"/>
                  <a:pt x="18767" y="17737"/>
                </a:cubicBezTo>
                <a:cubicBezTo>
                  <a:pt x="18743" y="17693"/>
                  <a:pt x="18723" y="17625"/>
                  <a:pt x="18723" y="17584"/>
                </a:cubicBezTo>
                <a:cubicBezTo>
                  <a:pt x="18723" y="17461"/>
                  <a:pt x="18635" y="17467"/>
                  <a:pt x="18406" y="17604"/>
                </a:cubicBezTo>
                <a:cubicBezTo>
                  <a:pt x="17935" y="17888"/>
                  <a:pt x="17427" y="17871"/>
                  <a:pt x="17563" y="17576"/>
                </a:cubicBezTo>
                <a:cubicBezTo>
                  <a:pt x="17604" y="17488"/>
                  <a:pt x="17603" y="17480"/>
                  <a:pt x="17541" y="17388"/>
                </a:cubicBezTo>
                <a:cubicBezTo>
                  <a:pt x="17505" y="17334"/>
                  <a:pt x="17476" y="17246"/>
                  <a:pt x="17476" y="17195"/>
                </a:cubicBezTo>
                <a:cubicBezTo>
                  <a:pt x="17475" y="17055"/>
                  <a:pt x="17333" y="16878"/>
                  <a:pt x="17222" y="16878"/>
                </a:cubicBezTo>
                <a:cubicBezTo>
                  <a:pt x="17170" y="16878"/>
                  <a:pt x="17116" y="16853"/>
                  <a:pt x="17093" y="16818"/>
                </a:cubicBezTo>
                <a:cubicBezTo>
                  <a:pt x="17056" y="16761"/>
                  <a:pt x="16855" y="16242"/>
                  <a:pt x="16604" y="15558"/>
                </a:cubicBezTo>
                <a:cubicBezTo>
                  <a:pt x="16309" y="14754"/>
                  <a:pt x="15892" y="13730"/>
                  <a:pt x="15827" y="13652"/>
                </a:cubicBezTo>
                <a:cubicBezTo>
                  <a:pt x="15787" y="13604"/>
                  <a:pt x="15740" y="13533"/>
                  <a:pt x="15723" y="13495"/>
                </a:cubicBezTo>
                <a:cubicBezTo>
                  <a:pt x="15707" y="13457"/>
                  <a:pt x="15685" y="13440"/>
                  <a:pt x="15673" y="13455"/>
                </a:cubicBezTo>
                <a:close/>
                <a:moveTo>
                  <a:pt x="19588" y="16910"/>
                </a:moveTo>
                <a:cubicBezTo>
                  <a:pt x="19587" y="16912"/>
                  <a:pt x="19596" y="16927"/>
                  <a:pt x="19613" y="16954"/>
                </a:cubicBezTo>
                <a:cubicBezTo>
                  <a:pt x="19649" y="17012"/>
                  <a:pt x="19670" y="17031"/>
                  <a:pt x="19670" y="17002"/>
                </a:cubicBezTo>
                <a:cubicBezTo>
                  <a:pt x="19670" y="16995"/>
                  <a:pt x="19649" y="16968"/>
                  <a:pt x="19623" y="16942"/>
                </a:cubicBezTo>
                <a:cubicBezTo>
                  <a:pt x="19601" y="16921"/>
                  <a:pt x="19589" y="16908"/>
                  <a:pt x="19588" y="16910"/>
                </a:cubicBezTo>
                <a:close/>
                <a:moveTo>
                  <a:pt x="18764" y="17311"/>
                </a:moveTo>
                <a:lnTo>
                  <a:pt x="18814" y="17388"/>
                </a:lnTo>
                <a:cubicBezTo>
                  <a:pt x="18842" y="17431"/>
                  <a:pt x="18871" y="17468"/>
                  <a:pt x="18877" y="17468"/>
                </a:cubicBezTo>
                <a:cubicBezTo>
                  <a:pt x="18898" y="17468"/>
                  <a:pt x="18881" y="17438"/>
                  <a:pt x="18823" y="17376"/>
                </a:cubicBezTo>
                <a:lnTo>
                  <a:pt x="18764" y="17311"/>
                </a:lnTo>
                <a:close/>
                <a:moveTo>
                  <a:pt x="14015" y="17327"/>
                </a:moveTo>
                <a:cubicBezTo>
                  <a:pt x="14000" y="17327"/>
                  <a:pt x="13983" y="17351"/>
                  <a:pt x="13975" y="17380"/>
                </a:cubicBezTo>
                <a:cubicBezTo>
                  <a:pt x="13966" y="17408"/>
                  <a:pt x="13963" y="17432"/>
                  <a:pt x="13968" y="17432"/>
                </a:cubicBezTo>
                <a:cubicBezTo>
                  <a:pt x="13973" y="17432"/>
                  <a:pt x="13991" y="17408"/>
                  <a:pt x="14009" y="17380"/>
                </a:cubicBezTo>
                <a:cubicBezTo>
                  <a:pt x="14028" y="17350"/>
                  <a:pt x="14031" y="17327"/>
                  <a:pt x="14015" y="17327"/>
                </a:cubicBezTo>
                <a:close/>
                <a:moveTo>
                  <a:pt x="19629" y="17484"/>
                </a:moveTo>
                <a:lnTo>
                  <a:pt x="19695" y="17580"/>
                </a:lnTo>
                <a:cubicBezTo>
                  <a:pt x="19731" y="17633"/>
                  <a:pt x="19765" y="17673"/>
                  <a:pt x="19770" y="17673"/>
                </a:cubicBezTo>
                <a:cubicBezTo>
                  <a:pt x="19791" y="17673"/>
                  <a:pt x="19774" y="17647"/>
                  <a:pt x="19704" y="17568"/>
                </a:cubicBezTo>
                <a:lnTo>
                  <a:pt x="19629" y="17484"/>
                </a:lnTo>
                <a:close/>
                <a:moveTo>
                  <a:pt x="19833" y="17500"/>
                </a:moveTo>
                <a:cubicBezTo>
                  <a:pt x="19831" y="17502"/>
                  <a:pt x="19841" y="17517"/>
                  <a:pt x="19858" y="17544"/>
                </a:cubicBezTo>
                <a:cubicBezTo>
                  <a:pt x="19893" y="17602"/>
                  <a:pt x="19914" y="17621"/>
                  <a:pt x="19914" y="17592"/>
                </a:cubicBezTo>
                <a:cubicBezTo>
                  <a:pt x="19914" y="17585"/>
                  <a:pt x="19893" y="17558"/>
                  <a:pt x="19867" y="17532"/>
                </a:cubicBezTo>
                <a:cubicBezTo>
                  <a:pt x="19846" y="17511"/>
                  <a:pt x="19834" y="17498"/>
                  <a:pt x="19833" y="17500"/>
                </a:cubicBezTo>
                <a:close/>
                <a:moveTo>
                  <a:pt x="19306" y="17520"/>
                </a:moveTo>
                <a:lnTo>
                  <a:pt x="19397" y="17648"/>
                </a:lnTo>
                <a:cubicBezTo>
                  <a:pt x="19484" y="17769"/>
                  <a:pt x="19510" y="17795"/>
                  <a:pt x="19510" y="17769"/>
                </a:cubicBezTo>
                <a:cubicBezTo>
                  <a:pt x="19510" y="17763"/>
                  <a:pt x="19462" y="17702"/>
                  <a:pt x="19406" y="17636"/>
                </a:cubicBezTo>
                <a:lnTo>
                  <a:pt x="19306" y="17520"/>
                </a:lnTo>
                <a:close/>
                <a:moveTo>
                  <a:pt x="19246" y="17789"/>
                </a:moveTo>
                <a:cubicBezTo>
                  <a:pt x="19247" y="17792"/>
                  <a:pt x="19267" y="17820"/>
                  <a:pt x="19309" y="17873"/>
                </a:cubicBezTo>
                <a:cubicBezTo>
                  <a:pt x="19358" y="17935"/>
                  <a:pt x="19408" y="17986"/>
                  <a:pt x="19419" y="17986"/>
                </a:cubicBezTo>
                <a:cubicBezTo>
                  <a:pt x="19429" y="17986"/>
                  <a:pt x="19427" y="17976"/>
                  <a:pt x="19413" y="17961"/>
                </a:cubicBezTo>
                <a:cubicBezTo>
                  <a:pt x="19398" y="17947"/>
                  <a:pt x="19348" y="17897"/>
                  <a:pt x="19303" y="17849"/>
                </a:cubicBezTo>
                <a:cubicBezTo>
                  <a:pt x="19264" y="17808"/>
                  <a:pt x="19246" y="17785"/>
                  <a:pt x="19246" y="17789"/>
                </a:cubicBezTo>
                <a:close/>
                <a:moveTo>
                  <a:pt x="19090" y="17829"/>
                </a:moveTo>
                <a:lnTo>
                  <a:pt x="19140" y="17909"/>
                </a:lnTo>
                <a:cubicBezTo>
                  <a:pt x="19168" y="17952"/>
                  <a:pt x="19194" y="17986"/>
                  <a:pt x="19199" y="17986"/>
                </a:cubicBezTo>
                <a:cubicBezTo>
                  <a:pt x="19221" y="17986"/>
                  <a:pt x="19207" y="17959"/>
                  <a:pt x="19149" y="17897"/>
                </a:cubicBezTo>
                <a:lnTo>
                  <a:pt x="19090" y="17829"/>
                </a:lnTo>
                <a:close/>
                <a:moveTo>
                  <a:pt x="18670" y="18022"/>
                </a:moveTo>
                <a:cubicBezTo>
                  <a:pt x="18668" y="18023"/>
                  <a:pt x="18675" y="18038"/>
                  <a:pt x="18692" y="18066"/>
                </a:cubicBezTo>
                <a:cubicBezTo>
                  <a:pt x="18727" y="18124"/>
                  <a:pt x="18751" y="18138"/>
                  <a:pt x="18751" y="18110"/>
                </a:cubicBezTo>
                <a:cubicBezTo>
                  <a:pt x="18751" y="18103"/>
                  <a:pt x="18727" y="18076"/>
                  <a:pt x="18701" y="18050"/>
                </a:cubicBezTo>
                <a:cubicBezTo>
                  <a:pt x="18680" y="18028"/>
                  <a:pt x="18671" y="18020"/>
                  <a:pt x="18670" y="18022"/>
                </a:cubicBezTo>
                <a:close/>
                <a:moveTo>
                  <a:pt x="19237" y="18054"/>
                </a:moveTo>
                <a:cubicBezTo>
                  <a:pt x="19236" y="18056"/>
                  <a:pt x="19245" y="18070"/>
                  <a:pt x="19262" y="18098"/>
                </a:cubicBezTo>
                <a:cubicBezTo>
                  <a:pt x="19283" y="18131"/>
                  <a:pt x="19303" y="18158"/>
                  <a:pt x="19309" y="18158"/>
                </a:cubicBezTo>
                <a:cubicBezTo>
                  <a:pt x="19331" y="18158"/>
                  <a:pt x="19317" y="18131"/>
                  <a:pt x="19272" y="18086"/>
                </a:cubicBezTo>
                <a:cubicBezTo>
                  <a:pt x="19250" y="18064"/>
                  <a:pt x="19238" y="18052"/>
                  <a:pt x="19237" y="18054"/>
                </a:cubicBezTo>
                <a:close/>
                <a:moveTo>
                  <a:pt x="19428" y="18335"/>
                </a:moveTo>
                <a:cubicBezTo>
                  <a:pt x="19427" y="18336"/>
                  <a:pt x="19433" y="18347"/>
                  <a:pt x="19450" y="18375"/>
                </a:cubicBezTo>
                <a:cubicBezTo>
                  <a:pt x="19471" y="18408"/>
                  <a:pt x="19492" y="18439"/>
                  <a:pt x="19497" y="18439"/>
                </a:cubicBezTo>
                <a:cubicBezTo>
                  <a:pt x="19519" y="18439"/>
                  <a:pt x="19505" y="18408"/>
                  <a:pt x="19460" y="18363"/>
                </a:cubicBezTo>
                <a:cubicBezTo>
                  <a:pt x="19438" y="18341"/>
                  <a:pt x="19430" y="18333"/>
                  <a:pt x="19428" y="18335"/>
                </a:cubicBezTo>
                <a:close/>
                <a:moveTo>
                  <a:pt x="19510" y="18471"/>
                </a:moveTo>
                <a:cubicBezTo>
                  <a:pt x="19508" y="18473"/>
                  <a:pt x="19515" y="18488"/>
                  <a:pt x="19532" y="18515"/>
                </a:cubicBezTo>
                <a:cubicBezTo>
                  <a:pt x="19552" y="18549"/>
                  <a:pt x="19573" y="18575"/>
                  <a:pt x="19579" y="18575"/>
                </a:cubicBezTo>
                <a:cubicBezTo>
                  <a:pt x="19601" y="18575"/>
                  <a:pt x="19586" y="18548"/>
                  <a:pt x="19541" y="18503"/>
                </a:cubicBezTo>
                <a:cubicBezTo>
                  <a:pt x="19520" y="18482"/>
                  <a:pt x="19511" y="18469"/>
                  <a:pt x="19510" y="18471"/>
                </a:cubicBezTo>
                <a:close/>
                <a:moveTo>
                  <a:pt x="21268" y="18539"/>
                </a:moveTo>
                <a:cubicBezTo>
                  <a:pt x="21267" y="18541"/>
                  <a:pt x="21276" y="18556"/>
                  <a:pt x="21293" y="18583"/>
                </a:cubicBezTo>
                <a:cubicBezTo>
                  <a:pt x="21314" y="18617"/>
                  <a:pt x="21334" y="18644"/>
                  <a:pt x="21340" y="18644"/>
                </a:cubicBezTo>
                <a:cubicBezTo>
                  <a:pt x="21362" y="18644"/>
                  <a:pt x="21348" y="18617"/>
                  <a:pt x="21303" y="18571"/>
                </a:cubicBezTo>
                <a:cubicBezTo>
                  <a:pt x="21281" y="18550"/>
                  <a:pt x="21269" y="18537"/>
                  <a:pt x="21268" y="18539"/>
                </a:cubicBezTo>
                <a:close/>
                <a:moveTo>
                  <a:pt x="20948" y="19145"/>
                </a:moveTo>
                <a:cubicBezTo>
                  <a:pt x="20921" y="19165"/>
                  <a:pt x="20921" y="19184"/>
                  <a:pt x="20945" y="19221"/>
                </a:cubicBezTo>
                <a:cubicBezTo>
                  <a:pt x="20963" y="19248"/>
                  <a:pt x="20985" y="19270"/>
                  <a:pt x="20992" y="19270"/>
                </a:cubicBezTo>
                <a:cubicBezTo>
                  <a:pt x="21000" y="19270"/>
                  <a:pt x="20990" y="19247"/>
                  <a:pt x="20973" y="19221"/>
                </a:cubicBezTo>
                <a:cubicBezTo>
                  <a:pt x="20957" y="19196"/>
                  <a:pt x="20953" y="19165"/>
                  <a:pt x="20964" y="19149"/>
                </a:cubicBezTo>
                <a:cubicBezTo>
                  <a:pt x="20975" y="19134"/>
                  <a:pt x="20968" y="19131"/>
                  <a:pt x="20948" y="19145"/>
                </a:cubicBezTo>
                <a:close/>
                <a:moveTo>
                  <a:pt x="14846" y="19173"/>
                </a:moveTo>
                <a:cubicBezTo>
                  <a:pt x="14842" y="19167"/>
                  <a:pt x="14820" y="19173"/>
                  <a:pt x="14780" y="19185"/>
                </a:cubicBezTo>
                <a:cubicBezTo>
                  <a:pt x="14736" y="19199"/>
                  <a:pt x="14690" y="19222"/>
                  <a:pt x="14677" y="19238"/>
                </a:cubicBezTo>
                <a:cubicBezTo>
                  <a:pt x="14636" y="19285"/>
                  <a:pt x="14681" y="19375"/>
                  <a:pt x="14774" y="19426"/>
                </a:cubicBezTo>
                <a:cubicBezTo>
                  <a:pt x="14893" y="19492"/>
                  <a:pt x="14897" y="19489"/>
                  <a:pt x="14824" y="19390"/>
                </a:cubicBezTo>
                <a:cubicBezTo>
                  <a:pt x="14762" y="19305"/>
                  <a:pt x="14761" y="19305"/>
                  <a:pt x="14811" y="19233"/>
                </a:cubicBezTo>
                <a:cubicBezTo>
                  <a:pt x="14837" y="19197"/>
                  <a:pt x="14850" y="19179"/>
                  <a:pt x="14846" y="19173"/>
                </a:cubicBezTo>
                <a:close/>
                <a:moveTo>
                  <a:pt x="15636" y="19342"/>
                </a:moveTo>
                <a:cubicBezTo>
                  <a:pt x="15633" y="19344"/>
                  <a:pt x="15641" y="19360"/>
                  <a:pt x="15658" y="19386"/>
                </a:cubicBezTo>
                <a:cubicBezTo>
                  <a:pt x="15689" y="19435"/>
                  <a:pt x="15689" y="19450"/>
                  <a:pt x="15658" y="19498"/>
                </a:cubicBezTo>
                <a:cubicBezTo>
                  <a:pt x="15625" y="19549"/>
                  <a:pt x="15629" y="19554"/>
                  <a:pt x="15689" y="19530"/>
                </a:cubicBezTo>
                <a:cubicBezTo>
                  <a:pt x="15726" y="19516"/>
                  <a:pt x="15762" y="19500"/>
                  <a:pt x="15767" y="19494"/>
                </a:cubicBezTo>
                <a:cubicBezTo>
                  <a:pt x="15785" y="19474"/>
                  <a:pt x="15739" y="19406"/>
                  <a:pt x="15680" y="19366"/>
                </a:cubicBezTo>
                <a:cubicBezTo>
                  <a:pt x="15653" y="19348"/>
                  <a:pt x="15639" y="19339"/>
                  <a:pt x="15636" y="19342"/>
                </a:cubicBezTo>
                <a:close/>
                <a:moveTo>
                  <a:pt x="15012" y="19358"/>
                </a:moveTo>
                <a:cubicBezTo>
                  <a:pt x="14997" y="19346"/>
                  <a:pt x="14984" y="19350"/>
                  <a:pt x="14984" y="19370"/>
                </a:cubicBezTo>
                <a:cubicBezTo>
                  <a:pt x="14984" y="19390"/>
                  <a:pt x="14997" y="19406"/>
                  <a:pt x="15012" y="19406"/>
                </a:cubicBezTo>
                <a:cubicBezTo>
                  <a:pt x="15027" y="19406"/>
                  <a:pt x="15040" y="19402"/>
                  <a:pt x="15040" y="19394"/>
                </a:cubicBezTo>
                <a:cubicBezTo>
                  <a:pt x="15040" y="19386"/>
                  <a:pt x="15027" y="19370"/>
                  <a:pt x="15012" y="19358"/>
                </a:cubicBezTo>
                <a:close/>
                <a:moveTo>
                  <a:pt x="15278" y="19627"/>
                </a:moveTo>
                <a:cubicBezTo>
                  <a:pt x="15257" y="19638"/>
                  <a:pt x="15263" y="19645"/>
                  <a:pt x="15294" y="19647"/>
                </a:cubicBezTo>
                <a:cubicBezTo>
                  <a:pt x="15323" y="19648"/>
                  <a:pt x="15338" y="19642"/>
                  <a:pt x="15329" y="19631"/>
                </a:cubicBezTo>
                <a:cubicBezTo>
                  <a:pt x="15320" y="19619"/>
                  <a:pt x="15298" y="19617"/>
                  <a:pt x="15278" y="19627"/>
                </a:cubicBezTo>
                <a:close/>
              </a:path>
            </a:pathLst>
          </a:cu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For example…"/>
          <p:cNvSpPr txBox="1"/>
          <p:nvPr>
            <p:ph type="title"/>
          </p:nvPr>
        </p:nvSpPr>
        <p:spPr>
          <a:xfrm>
            <a:off x="1270000" y="-63500"/>
            <a:ext cx="10464800" cy="2540000"/>
          </a:xfrm>
          <a:prstGeom prst="rect">
            <a:avLst/>
          </a:prstGeom>
        </p:spPr>
        <p:txBody>
          <a:bodyPr/>
          <a:lstStyle>
            <a:lvl1pPr>
              <a:defRPr>
                <a:latin typeface="Chalkboard"/>
                <a:ea typeface="Chalkboard"/>
                <a:cs typeface="Chalkboard"/>
                <a:sym typeface="Chalkboard"/>
              </a:defRPr>
            </a:lvl1pPr>
          </a:lstStyle>
          <a:p>
            <a:pPr/>
            <a:r>
              <a:t>Fiction</a:t>
            </a:r>
          </a:p>
        </p:txBody>
      </p:sp>
      <p:sp>
        <p:nvSpPr>
          <p:cNvPr id="137" name="“The candy melted in her mouth and swirls of bittersweet chocolate and slightly sweet but salty caramel blended together on her tongue.”"/>
          <p:cNvSpPr txBox="1"/>
          <p:nvPr>
            <p:ph type="body" idx="1"/>
          </p:nvPr>
        </p:nvSpPr>
        <p:spPr>
          <a:xfrm>
            <a:off x="1397000" y="1549398"/>
            <a:ext cx="10464800" cy="5740403"/>
          </a:xfrm>
          <a:prstGeom prst="rect">
            <a:avLst/>
          </a:prstGeom>
        </p:spPr>
        <p:txBody>
          <a:bodyPr/>
          <a:lstStyle/>
          <a:p>
            <a:pPr marL="249053" indent="-249053" algn="ctr" defTabSz="315468">
              <a:spcBef>
                <a:spcPts val="2400"/>
              </a:spcBef>
              <a:buSzPct val="60000"/>
              <a:buBlip>
                <a:blip r:embed="rId2"/>
              </a:buBlip>
              <a:defRPr sz="2484">
                <a:latin typeface="Chalkboard"/>
                <a:ea typeface="Chalkboard"/>
                <a:cs typeface="Chalkboard"/>
                <a:sym typeface="Chalkboard"/>
              </a:defRPr>
            </a:pPr>
            <a:r>
              <a:t>Fiction is a type of prose that is not real.</a:t>
            </a:r>
          </a:p>
          <a:p>
            <a:pPr marL="249053" indent="-249053" algn="ctr" defTabSz="315468">
              <a:spcBef>
                <a:spcPts val="2400"/>
              </a:spcBef>
              <a:buSzPct val="60000"/>
              <a:buBlip>
                <a:blip r:embed="rId2"/>
              </a:buBlip>
              <a:defRPr sz="2484">
                <a:latin typeface="Chalkboard"/>
                <a:ea typeface="Chalkboard"/>
                <a:cs typeface="Chalkboard"/>
                <a:sym typeface="Chalkboard"/>
              </a:defRPr>
            </a:pPr>
            <a:r>
              <a:t> Authors have the freedom to create a story based on characters or events that are products of their imaginations. While fiction can be based on true events, the stories they tell are imaginative in nature. </a:t>
            </a:r>
          </a:p>
          <a:p>
            <a:pPr marL="249053" indent="-249053" algn="ctr" defTabSz="315468">
              <a:spcBef>
                <a:spcPts val="2400"/>
              </a:spcBef>
              <a:buSzPct val="60000"/>
              <a:buBlip>
                <a:blip r:embed="rId2"/>
              </a:buBlip>
              <a:defRPr sz="2484">
                <a:latin typeface="Chalkboard"/>
                <a:ea typeface="Chalkboard"/>
                <a:cs typeface="Chalkboard"/>
                <a:sym typeface="Chalkboard"/>
              </a:defRPr>
            </a:pPr>
            <a:r>
              <a:t>Like poetry, this genre also uses figurative language; however, it is more structural in nature and more closely follows grammatical conventions.</a:t>
            </a:r>
          </a:p>
          <a:p>
            <a:pPr marL="249053" indent="-249053" algn="ctr" defTabSz="315468">
              <a:spcBef>
                <a:spcPts val="2400"/>
              </a:spcBef>
              <a:buSzPct val="60000"/>
              <a:buBlip>
                <a:blip r:embed="rId2"/>
              </a:buBlip>
              <a:defRPr sz="2484">
                <a:latin typeface="Chalkboard"/>
                <a:ea typeface="Chalkboard"/>
                <a:cs typeface="Chalkboard"/>
                <a:sym typeface="Chalkboard"/>
              </a:defRPr>
            </a:pPr>
            <a:r>
              <a:t> Fiction often follows the plot pyramid we have studied in the past, that follows: exposition,, rising action, climax, falling action, resolution.</a:t>
            </a:r>
          </a:p>
        </p:txBody>
      </p:sp>
      <p:pic>
        <p:nvPicPr>
          <p:cNvPr id="138" name="Image" descr="Image"/>
          <p:cNvPicPr>
            <a:picLocks noChangeAspect="1"/>
          </p:cNvPicPr>
          <p:nvPr/>
        </p:nvPicPr>
        <p:blipFill>
          <a:blip r:embed="rId3">
            <a:extLst/>
          </a:blip>
          <a:stretch>
            <a:fillRect/>
          </a:stretch>
        </p:blipFill>
        <p:spPr>
          <a:xfrm>
            <a:off x="4370506" y="6800850"/>
            <a:ext cx="4517788" cy="2540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For example…"/>
          <p:cNvSpPr txBox="1"/>
          <p:nvPr>
            <p:ph type="title"/>
          </p:nvPr>
        </p:nvSpPr>
        <p:spPr>
          <a:prstGeom prst="rect">
            <a:avLst/>
          </a:prstGeom>
        </p:spPr>
        <p:txBody>
          <a:bodyPr/>
          <a:lstStyle>
            <a:lvl1pPr>
              <a:defRPr>
                <a:latin typeface="Chalkboard"/>
                <a:ea typeface="Chalkboard"/>
                <a:cs typeface="Chalkboard"/>
                <a:sym typeface="Chalkboard"/>
              </a:defRPr>
            </a:lvl1pPr>
          </a:lstStyle>
          <a:p>
            <a:pPr/>
            <a:r>
              <a:t>Non-fiction</a:t>
            </a:r>
          </a:p>
        </p:txBody>
      </p:sp>
      <p:sp>
        <p:nvSpPr>
          <p:cNvPr id="141" name="“The candy melted in her mouth and swirls of bittersweet chocolate and slightly sweet but salty caramel blended together on her tongue.”"/>
          <p:cNvSpPr txBox="1"/>
          <p:nvPr>
            <p:ph type="body" idx="1"/>
          </p:nvPr>
        </p:nvSpPr>
        <p:spPr>
          <a:xfrm>
            <a:off x="177800" y="2247899"/>
            <a:ext cx="10464800" cy="5740402"/>
          </a:xfrm>
          <a:prstGeom prst="rect">
            <a:avLst/>
          </a:prstGeom>
        </p:spPr>
        <p:txBody>
          <a:bodyPr/>
          <a:lstStyle/>
          <a:p>
            <a:pPr marL="360947" indent="-360947" algn="ctr">
              <a:buSzPct val="60000"/>
              <a:buBlip>
                <a:blip r:embed="rId2"/>
              </a:buBlip>
              <a:defRPr sz="2500">
                <a:latin typeface="Chalkboard"/>
                <a:ea typeface="Chalkboard"/>
                <a:cs typeface="Chalkboard"/>
                <a:sym typeface="Chalkboard"/>
              </a:defRPr>
            </a:pPr>
            <a:r>
              <a:t>Nonfiction is another type of prose, however it is factual rather than imaginative in nature. </a:t>
            </a:r>
          </a:p>
          <a:p>
            <a:pPr marL="360947" indent="-360947" algn="ctr">
              <a:buSzPct val="60000"/>
              <a:buBlip>
                <a:blip r:embed="rId2"/>
              </a:buBlip>
              <a:defRPr sz="2500">
                <a:latin typeface="Chalkboard"/>
                <a:ea typeface="Chalkboard"/>
                <a:cs typeface="Chalkboard"/>
                <a:sym typeface="Chalkboard"/>
              </a:defRPr>
            </a:pPr>
            <a:r>
              <a:t>Because it is more factual and less imaginative, it may use less figurative language. </a:t>
            </a:r>
          </a:p>
          <a:p>
            <a:pPr marL="360947" indent="-360947" algn="ctr">
              <a:buSzPct val="60000"/>
              <a:buBlip>
                <a:blip r:embed="rId2"/>
              </a:buBlip>
              <a:defRPr sz="2500">
                <a:latin typeface="Chalkboard"/>
                <a:ea typeface="Chalkboard"/>
                <a:cs typeface="Chalkboard"/>
                <a:sym typeface="Chalkboard"/>
              </a:defRPr>
            </a:pPr>
            <a:r>
              <a:t>Nonfiction varies however from piece to piece. </a:t>
            </a:r>
          </a:p>
          <a:p>
            <a:pPr marL="360947" indent="-360947" algn="ctr">
              <a:buSzPct val="60000"/>
              <a:buBlip>
                <a:blip r:embed="rId2"/>
              </a:buBlip>
              <a:defRPr sz="2500">
                <a:latin typeface="Chalkboard"/>
                <a:ea typeface="Chalkboard"/>
                <a:cs typeface="Chalkboard"/>
                <a:sym typeface="Chalkboard"/>
              </a:defRPr>
            </a:pPr>
            <a:r>
              <a:t>It may tell a story through a memoir or it could be strictly factual in nature like a history textbook.</a:t>
            </a:r>
          </a:p>
        </p:txBody>
      </p:sp>
      <p:pic>
        <p:nvPicPr>
          <p:cNvPr id="142" name="Image" descr="Image"/>
          <p:cNvPicPr>
            <a:picLocks noChangeAspect="1"/>
          </p:cNvPicPr>
          <p:nvPr/>
        </p:nvPicPr>
        <p:blipFill>
          <a:blip r:embed="rId3">
            <a:extLst/>
          </a:blip>
          <a:srcRect l="6520" t="249" r="14767" b="7941"/>
          <a:stretch>
            <a:fillRect/>
          </a:stretch>
        </p:blipFill>
        <p:spPr>
          <a:xfrm>
            <a:off x="10565706" y="6231756"/>
            <a:ext cx="2135997" cy="3394904"/>
          </a:xfrm>
          <a:custGeom>
            <a:avLst/>
            <a:gdLst/>
            <a:ahLst/>
            <a:cxnLst>
              <a:cxn ang="0">
                <a:pos x="wd2" y="hd2"/>
              </a:cxn>
              <a:cxn ang="5400000">
                <a:pos x="wd2" y="hd2"/>
              </a:cxn>
              <a:cxn ang="10800000">
                <a:pos x="wd2" y="hd2"/>
              </a:cxn>
              <a:cxn ang="16200000">
                <a:pos x="wd2" y="hd2"/>
              </a:cxn>
            </a:cxnLst>
            <a:rect l="0" t="0" r="r" b="b"/>
            <a:pathLst>
              <a:path w="21594" h="21581" fill="norm" stroke="1" extrusionOk="0">
                <a:moveTo>
                  <a:pt x="9789" y="5"/>
                </a:moveTo>
                <a:cubicBezTo>
                  <a:pt x="8802" y="-19"/>
                  <a:pt x="6287" y="45"/>
                  <a:pt x="6287" y="93"/>
                </a:cubicBezTo>
                <a:cubicBezTo>
                  <a:pt x="6287" y="104"/>
                  <a:pt x="6312" y="130"/>
                  <a:pt x="6343" y="149"/>
                </a:cubicBezTo>
                <a:cubicBezTo>
                  <a:pt x="6418" y="196"/>
                  <a:pt x="6307" y="223"/>
                  <a:pt x="5581" y="341"/>
                </a:cubicBezTo>
                <a:cubicBezTo>
                  <a:pt x="4837" y="461"/>
                  <a:pt x="4173" y="473"/>
                  <a:pt x="3743" y="378"/>
                </a:cubicBezTo>
                <a:lnTo>
                  <a:pt x="3462" y="318"/>
                </a:lnTo>
                <a:lnTo>
                  <a:pt x="3462" y="492"/>
                </a:lnTo>
                <a:cubicBezTo>
                  <a:pt x="3462" y="624"/>
                  <a:pt x="3497" y="711"/>
                  <a:pt x="3603" y="843"/>
                </a:cubicBezTo>
                <a:cubicBezTo>
                  <a:pt x="3762" y="1041"/>
                  <a:pt x="3726" y="1082"/>
                  <a:pt x="3462" y="997"/>
                </a:cubicBezTo>
                <a:lnTo>
                  <a:pt x="3302" y="944"/>
                </a:lnTo>
                <a:lnTo>
                  <a:pt x="3334" y="1090"/>
                </a:lnTo>
                <a:cubicBezTo>
                  <a:pt x="3351" y="1170"/>
                  <a:pt x="3388" y="1252"/>
                  <a:pt x="3414" y="1272"/>
                </a:cubicBezTo>
                <a:cubicBezTo>
                  <a:pt x="3480" y="1321"/>
                  <a:pt x="3427" y="1350"/>
                  <a:pt x="3262" y="1350"/>
                </a:cubicBezTo>
                <a:cubicBezTo>
                  <a:pt x="3186" y="1350"/>
                  <a:pt x="3125" y="1356"/>
                  <a:pt x="3125" y="1365"/>
                </a:cubicBezTo>
                <a:cubicBezTo>
                  <a:pt x="3125" y="1426"/>
                  <a:pt x="3294" y="1565"/>
                  <a:pt x="3454" y="1635"/>
                </a:cubicBezTo>
                <a:lnTo>
                  <a:pt x="3643" y="1718"/>
                </a:lnTo>
                <a:lnTo>
                  <a:pt x="3554" y="2001"/>
                </a:lnTo>
                <a:cubicBezTo>
                  <a:pt x="3445" y="2353"/>
                  <a:pt x="3439" y="2867"/>
                  <a:pt x="3538" y="3285"/>
                </a:cubicBezTo>
                <a:cubicBezTo>
                  <a:pt x="3622" y="3635"/>
                  <a:pt x="3736" y="3929"/>
                  <a:pt x="3815" y="4009"/>
                </a:cubicBezTo>
                <a:cubicBezTo>
                  <a:pt x="3855" y="4049"/>
                  <a:pt x="3842" y="4105"/>
                  <a:pt x="3759" y="4244"/>
                </a:cubicBezTo>
                <a:cubicBezTo>
                  <a:pt x="3612" y="4489"/>
                  <a:pt x="3612" y="4791"/>
                  <a:pt x="3759" y="5038"/>
                </a:cubicBezTo>
                <a:cubicBezTo>
                  <a:pt x="3843" y="5178"/>
                  <a:pt x="3945" y="5269"/>
                  <a:pt x="4188" y="5419"/>
                </a:cubicBezTo>
                <a:cubicBezTo>
                  <a:pt x="4364" y="5528"/>
                  <a:pt x="4609" y="5712"/>
                  <a:pt x="4734" y="5830"/>
                </a:cubicBezTo>
                <a:cubicBezTo>
                  <a:pt x="4949" y="6035"/>
                  <a:pt x="5264" y="6248"/>
                  <a:pt x="5573" y="6393"/>
                </a:cubicBezTo>
                <a:cubicBezTo>
                  <a:pt x="5740" y="6472"/>
                  <a:pt x="5730" y="6473"/>
                  <a:pt x="5998" y="6413"/>
                </a:cubicBezTo>
                <a:cubicBezTo>
                  <a:pt x="6270" y="6352"/>
                  <a:pt x="6957" y="6287"/>
                  <a:pt x="7791" y="6244"/>
                </a:cubicBezTo>
                <a:cubicBezTo>
                  <a:pt x="8506" y="6208"/>
                  <a:pt x="11472" y="6198"/>
                  <a:pt x="11755" y="6232"/>
                </a:cubicBezTo>
                <a:cubicBezTo>
                  <a:pt x="11904" y="6249"/>
                  <a:pt x="11969" y="6236"/>
                  <a:pt x="12185" y="6146"/>
                </a:cubicBezTo>
                <a:cubicBezTo>
                  <a:pt x="12324" y="6087"/>
                  <a:pt x="12548" y="5979"/>
                  <a:pt x="12682" y="5904"/>
                </a:cubicBezTo>
                <a:cubicBezTo>
                  <a:pt x="12816" y="5828"/>
                  <a:pt x="12950" y="5771"/>
                  <a:pt x="12979" y="5778"/>
                </a:cubicBezTo>
                <a:cubicBezTo>
                  <a:pt x="13037" y="5790"/>
                  <a:pt x="13559" y="5434"/>
                  <a:pt x="13966" y="5106"/>
                </a:cubicBezTo>
                <a:cubicBezTo>
                  <a:pt x="14559" y="4629"/>
                  <a:pt x="14940" y="3728"/>
                  <a:pt x="14881" y="2942"/>
                </a:cubicBezTo>
                <a:cubicBezTo>
                  <a:pt x="14827" y="2223"/>
                  <a:pt x="14450" y="1667"/>
                  <a:pt x="13645" y="1128"/>
                </a:cubicBezTo>
                <a:cubicBezTo>
                  <a:pt x="13315" y="906"/>
                  <a:pt x="13305" y="886"/>
                  <a:pt x="13332" y="492"/>
                </a:cubicBezTo>
                <a:lnTo>
                  <a:pt x="13340" y="353"/>
                </a:lnTo>
                <a:lnTo>
                  <a:pt x="13200" y="457"/>
                </a:lnTo>
                <a:cubicBezTo>
                  <a:pt x="13121" y="513"/>
                  <a:pt x="13037" y="554"/>
                  <a:pt x="13015" y="545"/>
                </a:cubicBezTo>
                <a:cubicBezTo>
                  <a:pt x="12993" y="536"/>
                  <a:pt x="12907" y="445"/>
                  <a:pt x="12827" y="343"/>
                </a:cubicBezTo>
                <a:cubicBezTo>
                  <a:pt x="12746" y="241"/>
                  <a:pt x="12666" y="157"/>
                  <a:pt x="12650" y="156"/>
                </a:cubicBezTo>
                <a:cubicBezTo>
                  <a:pt x="12634" y="156"/>
                  <a:pt x="12610" y="226"/>
                  <a:pt x="12594" y="313"/>
                </a:cubicBezTo>
                <a:cubicBezTo>
                  <a:pt x="12577" y="400"/>
                  <a:pt x="12542" y="484"/>
                  <a:pt x="12518" y="500"/>
                </a:cubicBezTo>
                <a:cubicBezTo>
                  <a:pt x="12491" y="516"/>
                  <a:pt x="12389" y="495"/>
                  <a:pt x="12261" y="444"/>
                </a:cubicBezTo>
                <a:cubicBezTo>
                  <a:pt x="11552" y="163"/>
                  <a:pt x="10811" y="30"/>
                  <a:pt x="9789" y="5"/>
                </a:cubicBezTo>
                <a:close/>
                <a:moveTo>
                  <a:pt x="12" y="5381"/>
                </a:moveTo>
                <a:cubicBezTo>
                  <a:pt x="3" y="5382"/>
                  <a:pt x="-1" y="5391"/>
                  <a:pt x="0" y="5407"/>
                </a:cubicBezTo>
                <a:cubicBezTo>
                  <a:pt x="1" y="5438"/>
                  <a:pt x="23" y="5504"/>
                  <a:pt x="64" y="5626"/>
                </a:cubicBezTo>
                <a:cubicBezTo>
                  <a:pt x="201" y="6038"/>
                  <a:pt x="567" y="7177"/>
                  <a:pt x="766" y="7808"/>
                </a:cubicBezTo>
                <a:cubicBezTo>
                  <a:pt x="864" y="8120"/>
                  <a:pt x="942" y="8451"/>
                  <a:pt x="939" y="8545"/>
                </a:cubicBezTo>
                <a:cubicBezTo>
                  <a:pt x="934" y="8665"/>
                  <a:pt x="955" y="8727"/>
                  <a:pt x="1007" y="8755"/>
                </a:cubicBezTo>
                <a:cubicBezTo>
                  <a:pt x="1048" y="8776"/>
                  <a:pt x="1079" y="8835"/>
                  <a:pt x="1079" y="8883"/>
                </a:cubicBezTo>
                <a:cubicBezTo>
                  <a:pt x="1079" y="8932"/>
                  <a:pt x="1104" y="8995"/>
                  <a:pt x="1131" y="9024"/>
                </a:cubicBezTo>
                <a:cubicBezTo>
                  <a:pt x="1165" y="9061"/>
                  <a:pt x="1809" y="11004"/>
                  <a:pt x="1809" y="11068"/>
                </a:cubicBezTo>
                <a:cubicBezTo>
                  <a:pt x="1809" y="11070"/>
                  <a:pt x="2096" y="11215"/>
                  <a:pt x="2443" y="11388"/>
                </a:cubicBezTo>
                <a:cubicBezTo>
                  <a:pt x="2790" y="11562"/>
                  <a:pt x="3061" y="11714"/>
                  <a:pt x="3049" y="11727"/>
                </a:cubicBezTo>
                <a:cubicBezTo>
                  <a:pt x="3037" y="11739"/>
                  <a:pt x="2929" y="11763"/>
                  <a:pt x="2808" y="11782"/>
                </a:cubicBezTo>
                <a:cubicBezTo>
                  <a:pt x="2585" y="11817"/>
                  <a:pt x="2506" y="11890"/>
                  <a:pt x="2547" y="12017"/>
                </a:cubicBezTo>
                <a:cubicBezTo>
                  <a:pt x="2558" y="12048"/>
                  <a:pt x="3040" y="12221"/>
                  <a:pt x="3819" y="12473"/>
                </a:cubicBezTo>
                <a:cubicBezTo>
                  <a:pt x="4509" y="12696"/>
                  <a:pt x="5095" y="12892"/>
                  <a:pt x="5119" y="12907"/>
                </a:cubicBezTo>
                <a:cubicBezTo>
                  <a:pt x="5144" y="12923"/>
                  <a:pt x="5237" y="13059"/>
                  <a:pt x="5328" y="13210"/>
                </a:cubicBezTo>
                <a:cubicBezTo>
                  <a:pt x="5419" y="13361"/>
                  <a:pt x="5607" y="13670"/>
                  <a:pt x="5745" y="13896"/>
                </a:cubicBezTo>
                <a:cubicBezTo>
                  <a:pt x="5888" y="14130"/>
                  <a:pt x="5978" y="14318"/>
                  <a:pt x="5954" y="14333"/>
                </a:cubicBezTo>
                <a:cubicBezTo>
                  <a:pt x="5930" y="14348"/>
                  <a:pt x="5177" y="14088"/>
                  <a:pt x="4212" y="13730"/>
                </a:cubicBezTo>
                <a:lnTo>
                  <a:pt x="2515" y="13099"/>
                </a:lnTo>
                <a:lnTo>
                  <a:pt x="2431" y="13167"/>
                </a:lnTo>
                <a:cubicBezTo>
                  <a:pt x="2383" y="13205"/>
                  <a:pt x="2349" y="13250"/>
                  <a:pt x="2359" y="13268"/>
                </a:cubicBezTo>
                <a:cubicBezTo>
                  <a:pt x="2368" y="13287"/>
                  <a:pt x="2584" y="13380"/>
                  <a:pt x="2836" y="13477"/>
                </a:cubicBezTo>
                <a:cubicBezTo>
                  <a:pt x="3089" y="13574"/>
                  <a:pt x="3301" y="13668"/>
                  <a:pt x="3310" y="13684"/>
                </a:cubicBezTo>
                <a:cubicBezTo>
                  <a:pt x="3318" y="13700"/>
                  <a:pt x="3246" y="13732"/>
                  <a:pt x="3149" y="13757"/>
                </a:cubicBezTo>
                <a:cubicBezTo>
                  <a:pt x="2989" y="13800"/>
                  <a:pt x="2975" y="13815"/>
                  <a:pt x="2989" y="13911"/>
                </a:cubicBezTo>
                <a:lnTo>
                  <a:pt x="3001" y="14017"/>
                </a:lnTo>
                <a:lnTo>
                  <a:pt x="4654" y="14535"/>
                </a:lnTo>
                <a:lnTo>
                  <a:pt x="6311" y="15052"/>
                </a:lnTo>
                <a:lnTo>
                  <a:pt x="6311" y="15279"/>
                </a:lnTo>
                <a:cubicBezTo>
                  <a:pt x="6316" y="15668"/>
                  <a:pt x="6569" y="15928"/>
                  <a:pt x="7049" y="16041"/>
                </a:cubicBezTo>
                <a:cubicBezTo>
                  <a:pt x="7500" y="16147"/>
                  <a:pt x="8110" y="16100"/>
                  <a:pt x="8317" y="15942"/>
                </a:cubicBezTo>
                <a:cubicBezTo>
                  <a:pt x="8371" y="15901"/>
                  <a:pt x="8346" y="15889"/>
                  <a:pt x="8128" y="15857"/>
                </a:cubicBezTo>
                <a:cubicBezTo>
                  <a:pt x="7797" y="15807"/>
                  <a:pt x="7558" y="15674"/>
                  <a:pt x="7518" y="15518"/>
                </a:cubicBezTo>
                <a:lnTo>
                  <a:pt x="7490" y="15400"/>
                </a:lnTo>
                <a:lnTo>
                  <a:pt x="7314" y="15445"/>
                </a:lnTo>
                <a:cubicBezTo>
                  <a:pt x="7217" y="15471"/>
                  <a:pt x="7092" y="15519"/>
                  <a:pt x="7037" y="15551"/>
                </a:cubicBezTo>
                <a:cubicBezTo>
                  <a:pt x="6959" y="15597"/>
                  <a:pt x="6921" y="15602"/>
                  <a:pt x="6877" y="15574"/>
                </a:cubicBezTo>
                <a:cubicBezTo>
                  <a:pt x="6845" y="15554"/>
                  <a:pt x="6820" y="15529"/>
                  <a:pt x="6820" y="15516"/>
                </a:cubicBezTo>
                <a:cubicBezTo>
                  <a:pt x="6820" y="15476"/>
                  <a:pt x="7232" y="15312"/>
                  <a:pt x="7402" y="15284"/>
                </a:cubicBezTo>
                <a:cubicBezTo>
                  <a:pt x="7555" y="15259"/>
                  <a:pt x="7664" y="15151"/>
                  <a:pt x="7535" y="15153"/>
                </a:cubicBezTo>
                <a:cubicBezTo>
                  <a:pt x="7446" y="15154"/>
                  <a:pt x="7049" y="15274"/>
                  <a:pt x="6953" y="15329"/>
                </a:cubicBezTo>
                <a:cubicBezTo>
                  <a:pt x="6886" y="15367"/>
                  <a:pt x="6852" y="15369"/>
                  <a:pt x="6808" y="15342"/>
                </a:cubicBezTo>
                <a:cubicBezTo>
                  <a:pt x="6682" y="15262"/>
                  <a:pt x="7193" y="15032"/>
                  <a:pt x="7494" y="15032"/>
                </a:cubicBezTo>
                <a:cubicBezTo>
                  <a:pt x="7594" y="15032"/>
                  <a:pt x="7660" y="15010"/>
                  <a:pt x="7695" y="14968"/>
                </a:cubicBezTo>
                <a:cubicBezTo>
                  <a:pt x="7776" y="14874"/>
                  <a:pt x="7844" y="14926"/>
                  <a:pt x="7823" y="15069"/>
                </a:cubicBezTo>
                <a:cubicBezTo>
                  <a:pt x="7801" y="15228"/>
                  <a:pt x="7931" y="15436"/>
                  <a:pt x="8100" y="15506"/>
                </a:cubicBezTo>
                <a:cubicBezTo>
                  <a:pt x="8168" y="15534"/>
                  <a:pt x="8329" y="15573"/>
                  <a:pt x="8457" y="15594"/>
                </a:cubicBezTo>
                <a:cubicBezTo>
                  <a:pt x="8841" y="15658"/>
                  <a:pt x="9415" y="15566"/>
                  <a:pt x="9725" y="15390"/>
                </a:cubicBezTo>
                <a:cubicBezTo>
                  <a:pt x="9819" y="15337"/>
                  <a:pt x="9836" y="15333"/>
                  <a:pt x="9862" y="15375"/>
                </a:cubicBezTo>
                <a:cubicBezTo>
                  <a:pt x="9900" y="15438"/>
                  <a:pt x="9775" y="15585"/>
                  <a:pt x="9553" y="15740"/>
                </a:cubicBezTo>
                <a:cubicBezTo>
                  <a:pt x="9365" y="15871"/>
                  <a:pt x="9142" y="15950"/>
                  <a:pt x="8947" y="15950"/>
                </a:cubicBezTo>
                <a:cubicBezTo>
                  <a:pt x="8854" y="15950"/>
                  <a:pt x="8820" y="15974"/>
                  <a:pt x="8774" y="16071"/>
                </a:cubicBezTo>
                <a:cubicBezTo>
                  <a:pt x="8742" y="16140"/>
                  <a:pt x="8658" y="16216"/>
                  <a:pt x="8582" y="16250"/>
                </a:cubicBezTo>
                <a:cubicBezTo>
                  <a:pt x="8451" y="16309"/>
                  <a:pt x="7939" y="16409"/>
                  <a:pt x="7767" y="16409"/>
                </a:cubicBezTo>
                <a:cubicBezTo>
                  <a:pt x="7721" y="16409"/>
                  <a:pt x="7655" y="16432"/>
                  <a:pt x="7623" y="16459"/>
                </a:cubicBezTo>
                <a:cubicBezTo>
                  <a:pt x="7569" y="16506"/>
                  <a:pt x="7552" y="16504"/>
                  <a:pt x="7422" y="16459"/>
                </a:cubicBezTo>
                <a:cubicBezTo>
                  <a:pt x="7344" y="16433"/>
                  <a:pt x="7222" y="16404"/>
                  <a:pt x="7149" y="16394"/>
                </a:cubicBezTo>
                <a:cubicBezTo>
                  <a:pt x="7076" y="16384"/>
                  <a:pt x="6944" y="16338"/>
                  <a:pt x="6856" y="16290"/>
                </a:cubicBezTo>
                <a:cubicBezTo>
                  <a:pt x="6769" y="16243"/>
                  <a:pt x="5967" y="15953"/>
                  <a:pt x="5071" y="15645"/>
                </a:cubicBezTo>
                <a:cubicBezTo>
                  <a:pt x="4175" y="15337"/>
                  <a:pt x="3338" y="15046"/>
                  <a:pt x="3213" y="14999"/>
                </a:cubicBezTo>
                <a:cubicBezTo>
                  <a:pt x="2998" y="14917"/>
                  <a:pt x="2982" y="14915"/>
                  <a:pt x="2909" y="14966"/>
                </a:cubicBezTo>
                <a:cubicBezTo>
                  <a:pt x="2757" y="15071"/>
                  <a:pt x="2810" y="15165"/>
                  <a:pt x="3081" y="15271"/>
                </a:cubicBezTo>
                <a:cubicBezTo>
                  <a:pt x="3218" y="15325"/>
                  <a:pt x="3315" y="15379"/>
                  <a:pt x="3298" y="15390"/>
                </a:cubicBezTo>
                <a:cubicBezTo>
                  <a:pt x="3281" y="15401"/>
                  <a:pt x="3132" y="15439"/>
                  <a:pt x="2965" y="15476"/>
                </a:cubicBezTo>
                <a:cubicBezTo>
                  <a:pt x="2676" y="15538"/>
                  <a:pt x="2662" y="15545"/>
                  <a:pt x="2648" y="15647"/>
                </a:cubicBezTo>
                <a:lnTo>
                  <a:pt x="2632" y="15756"/>
                </a:lnTo>
                <a:lnTo>
                  <a:pt x="4229" y="16187"/>
                </a:lnTo>
                <a:cubicBezTo>
                  <a:pt x="5106" y="16424"/>
                  <a:pt x="6478" y="16798"/>
                  <a:pt x="7278" y="17015"/>
                </a:cubicBezTo>
                <a:cubicBezTo>
                  <a:pt x="8921" y="17460"/>
                  <a:pt x="8749" y="17441"/>
                  <a:pt x="9384" y="17237"/>
                </a:cubicBezTo>
                <a:cubicBezTo>
                  <a:pt x="9540" y="17186"/>
                  <a:pt x="10487" y="16916"/>
                  <a:pt x="11491" y="16636"/>
                </a:cubicBezTo>
                <a:cubicBezTo>
                  <a:pt x="12494" y="16356"/>
                  <a:pt x="13377" y="16106"/>
                  <a:pt x="13452" y="16081"/>
                </a:cubicBezTo>
                <a:cubicBezTo>
                  <a:pt x="13581" y="16039"/>
                  <a:pt x="13598" y="16042"/>
                  <a:pt x="13753" y="16116"/>
                </a:cubicBezTo>
                <a:cubicBezTo>
                  <a:pt x="14065" y="16266"/>
                  <a:pt x="14140" y="16444"/>
                  <a:pt x="13974" y="16646"/>
                </a:cubicBezTo>
                <a:cubicBezTo>
                  <a:pt x="13834" y="16818"/>
                  <a:pt x="13605" y="16935"/>
                  <a:pt x="13095" y="17098"/>
                </a:cubicBezTo>
                <a:cubicBezTo>
                  <a:pt x="12841" y="17179"/>
                  <a:pt x="12380" y="17332"/>
                  <a:pt x="12072" y="17436"/>
                </a:cubicBezTo>
                <a:cubicBezTo>
                  <a:pt x="11765" y="17539"/>
                  <a:pt x="10957" y="17805"/>
                  <a:pt x="10275" y="18029"/>
                </a:cubicBezTo>
                <a:cubicBezTo>
                  <a:pt x="9593" y="18253"/>
                  <a:pt x="9000" y="18463"/>
                  <a:pt x="8959" y="18495"/>
                </a:cubicBezTo>
                <a:cubicBezTo>
                  <a:pt x="8886" y="18552"/>
                  <a:pt x="8828" y="18537"/>
                  <a:pt x="7306" y="18074"/>
                </a:cubicBezTo>
                <a:cubicBezTo>
                  <a:pt x="6438" y="17810"/>
                  <a:pt x="5486" y="17522"/>
                  <a:pt x="5191" y="17433"/>
                </a:cubicBezTo>
                <a:cubicBezTo>
                  <a:pt x="3236" y="16844"/>
                  <a:pt x="2832" y="16713"/>
                  <a:pt x="2832" y="16669"/>
                </a:cubicBezTo>
                <a:cubicBezTo>
                  <a:pt x="2832" y="16643"/>
                  <a:pt x="2803" y="16621"/>
                  <a:pt x="2768" y="16621"/>
                </a:cubicBezTo>
                <a:cubicBezTo>
                  <a:pt x="2661" y="16621"/>
                  <a:pt x="2588" y="16692"/>
                  <a:pt x="2588" y="16793"/>
                </a:cubicBezTo>
                <a:cubicBezTo>
                  <a:pt x="2588" y="16876"/>
                  <a:pt x="2618" y="16900"/>
                  <a:pt x="2828" y="16972"/>
                </a:cubicBezTo>
                <a:cubicBezTo>
                  <a:pt x="2961" y="17017"/>
                  <a:pt x="3085" y="17066"/>
                  <a:pt x="3101" y="17083"/>
                </a:cubicBezTo>
                <a:cubicBezTo>
                  <a:pt x="3117" y="17099"/>
                  <a:pt x="3036" y="17138"/>
                  <a:pt x="2921" y="17171"/>
                </a:cubicBezTo>
                <a:cubicBezTo>
                  <a:pt x="2646" y="17248"/>
                  <a:pt x="2520" y="17318"/>
                  <a:pt x="2415" y="17448"/>
                </a:cubicBezTo>
                <a:cubicBezTo>
                  <a:pt x="2287" y="17608"/>
                  <a:pt x="2266" y="17958"/>
                  <a:pt x="2367" y="18256"/>
                </a:cubicBezTo>
                <a:cubicBezTo>
                  <a:pt x="2443" y="18483"/>
                  <a:pt x="2466" y="18512"/>
                  <a:pt x="2628" y="18584"/>
                </a:cubicBezTo>
                <a:cubicBezTo>
                  <a:pt x="3344" y="18904"/>
                  <a:pt x="7612" y="20840"/>
                  <a:pt x="7759" y="20912"/>
                </a:cubicBezTo>
                <a:lnTo>
                  <a:pt x="7944" y="21003"/>
                </a:lnTo>
                <a:lnTo>
                  <a:pt x="9460" y="20524"/>
                </a:lnTo>
                <a:cubicBezTo>
                  <a:pt x="10295" y="20260"/>
                  <a:pt x="11223" y="19963"/>
                  <a:pt x="11523" y="19863"/>
                </a:cubicBezTo>
                <a:cubicBezTo>
                  <a:pt x="12033" y="19692"/>
                  <a:pt x="12070" y="19685"/>
                  <a:pt x="12116" y="19739"/>
                </a:cubicBezTo>
                <a:cubicBezTo>
                  <a:pt x="12144" y="19771"/>
                  <a:pt x="12311" y="19854"/>
                  <a:pt x="12486" y="19926"/>
                </a:cubicBezTo>
                <a:cubicBezTo>
                  <a:pt x="12661" y="19998"/>
                  <a:pt x="12803" y="20067"/>
                  <a:pt x="12803" y="20080"/>
                </a:cubicBezTo>
                <a:cubicBezTo>
                  <a:pt x="12803" y="20093"/>
                  <a:pt x="12756" y="20124"/>
                  <a:pt x="12698" y="20148"/>
                </a:cubicBezTo>
                <a:cubicBezTo>
                  <a:pt x="12596" y="20191"/>
                  <a:pt x="12603" y="20197"/>
                  <a:pt x="12971" y="20352"/>
                </a:cubicBezTo>
                <a:lnTo>
                  <a:pt x="13352" y="20511"/>
                </a:lnTo>
                <a:lnTo>
                  <a:pt x="13465" y="20446"/>
                </a:lnTo>
                <a:lnTo>
                  <a:pt x="13577" y="20380"/>
                </a:lnTo>
                <a:lnTo>
                  <a:pt x="13810" y="20484"/>
                </a:lnTo>
                <a:cubicBezTo>
                  <a:pt x="14173" y="20647"/>
                  <a:pt x="15857" y="21336"/>
                  <a:pt x="16209" y="21465"/>
                </a:cubicBezTo>
                <a:cubicBezTo>
                  <a:pt x="16382" y="21529"/>
                  <a:pt x="16539" y="21581"/>
                  <a:pt x="16558" y="21581"/>
                </a:cubicBezTo>
                <a:cubicBezTo>
                  <a:pt x="16577" y="21581"/>
                  <a:pt x="16995" y="21441"/>
                  <a:pt x="17485" y="21271"/>
                </a:cubicBezTo>
                <a:cubicBezTo>
                  <a:pt x="18498" y="20918"/>
                  <a:pt x="18355" y="20968"/>
                  <a:pt x="20028" y="20388"/>
                </a:cubicBezTo>
                <a:cubicBezTo>
                  <a:pt x="20724" y="20146"/>
                  <a:pt x="21351" y="19924"/>
                  <a:pt x="21425" y="19896"/>
                </a:cubicBezTo>
                <a:lnTo>
                  <a:pt x="21557" y="19845"/>
                </a:lnTo>
                <a:lnTo>
                  <a:pt x="21437" y="19810"/>
                </a:lnTo>
                <a:cubicBezTo>
                  <a:pt x="21303" y="19772"/>
                  <a:pt x="21220" y="19796"/>
                  <a:pt x="17794" y="20844"/>
                </a:cubicBezTo>
                <a:cubicBezTo>
                  <a:pt x="17128" y="21048"/>
                  <a:pt x="16560" y="21213"/>
                  <a:pt x="16530" y="21213"/>
                </a:cubicBezTo>
                <a:cubicBezTo>
                  <a:pt x="16475" y="21213"/>
                  <a:pt x="13882" y="20284"/>
                  <a:pt x="13810" y="20239"/>
                </a:cubicBezTo>
                <a:cubicBezTo>
                  <a:pt x="13789" y="20226"/>
                  <a:pt x="13862" y="20152"/>
                  <a:pt x="13970" y="20075"/>
                </a:cubicBezTo>
                <a:cubicBezTo>
                  <a:pt x="14078" y="19998"/>
                  <a:pt x="14167" y="19928"/>
                  <a:pt x="14167" y="19921"/>
                </a:cubicBezTo>
                <a:cubicBezTo>
                  <a:pt x="14167" y="19914"/>
                  <a:pt x="14032" y="19869"/>
                  <a:pt x="13870" y="19820"/>
                </a:cubicBezTo>
                <a:cubicBezTo>
                  <a:pt x="13664" y="19758"/>
                  <a:pt x="13556" y="19739"/>
                  <a:pt x="13509" y="19759"/>
                </a:cubicBezTo>
                <a:cubicBezTo>
                  <a:pt x="13471" y="19776"/>
                  <a:pt x="13352" y="19829"/>
                  <a:pt x="13244" y="19878"/>
                </a:cubicBezTo>
                <a:lnTo>
                  <a:pt x="13047" y="19966"/>
                </a:lnTo>
                <a:lnTo>
                  <a:pt x="12823" y="19893"/>
                </a:lnTo>
                <a:cubicBezTo>
                  <a:pt x="12700" y="19853"/>
                  <a:pt x="12514" y="19763"/>
                  <a:pt x="12409" y="19691"/>
                </a:cubicBezTo>
                <a:cubicBezTo>
                  <a:pt x="12252" y="19585"/>
                  <a:pt x="12221" y="19539"/>
                  <a:pt x="12221" y="19437"/>
                </a:cubicBezTo>
                <a:cubicBezTo>
                  <a:pt x="12221" y="19302"/>
                  <a:pt x="12302" y="19178"/>
                  <a:pt x="12445" y="19096"/>
                </a:cubicBezTo>
                <a:cubicBezTo>
                  <a:pt x="12532" y="19047"/>
                  <a:pt x="12643" y="19072"/>
                  <a:pt x="14588" y="19580"/>
                </a:cubicBezTo>
                <a:lnTo>
                  <a:pt x="16638" y="20115"/>
                </a:lnTo>
                <a:lnTo>
                  <a:pt x="19110" y="19452"/>
                </a:lnTo>
                <a:cubicBezTo>
                  <a:pt x="20470" y="19087"/>
                  <a:pt x="21587" y="18786"/>
                  <a:pt x="21593" y="18783"/>
                </a:cubicBezTo>
                <a:cubicBezTo>
                  <a:pt x="21599" y="18780"/>
                  <a:pt x="21291" y="18692"/>
                  <a:pt x="20911" y="18589"/>
                </a:cubicBezTo>
                <a:cubicBezTo>
                  <a:pt x="20531" y="18486"/>
                  <a:pt x="19738" y="18270"/>
                  <a:pt x="19150" y="18107"/>
                </a:cubicBezTo>
                <a:cubicBezTo>
                  <a:pt x="17555" y="17666"/>
                  <a:pt x="17518" y="17657"/>
                  <a:pt x="17368" y="17676"/>
                </a:cubicBezTo>
                <a:cubicBezTo>
                  <a:pt x="17182" y="17699"/>
                  <a:pt x="15930" y="17998"/>
                  <a:pt x="13577" y="18584"/>
                </a:cubicBezTo>
                <a:cubicBezTo>
                  <a:pt x="12710" y="18800"/>
                  <a:pt x="12196" y="18945"/>
                  <a:pt x="12124" y="18992"/>
                </a:cubicBezTo>
                <a:cubicBezTo>
                  <a:pt x="12053" y="19040"/>
                  <a:pt x="12004" y="19123"/>
                  <a:pt x="11984" y="19225"/>
                </a:cubicBezTo>
                <a:lnTo>
                  <a:pt x="11952" y="19381"/>
                </a:lnTo>
                <a:lnTo>
                  <a:pt x="9942" y="20022"/>
                </a:lnTo>
                <a:cubicBezTo>
                  <a:pt x="8185" y="20580"/>
                  <a:pt x="7925" y="20652"/>
                  <a:pt x="7904" y="20602"/>
                </a:cubicBezTo>
                <a:cubicBezTo>
                  <a:pt x="7890" y="20569"/>
                  <a:pt x="6887" y="20109"/>
                  <a:pt x="5516" y="19510"/>
                </a:cubicBezTo>
                <a:cubicBezTo>
                  <a:pt x="4215" y="18941"/>
                  <a:pt x="3097" y="18440"/>
                  <a:pt x="3033" y="18397"/>
                </a:cubicBezTo>
                <a:cubicBezTo>
                  <a:pt x="2969" y="18355"/>
                  <a:pt x="2852" y="18233"/>
                  <a:pt x="2772" y="18127"/>
                </a:cubicBezTo>
                <a:cubicBezTo>
                  <a:pt x="2585" y="17878"/>
                  <a:pt x="2597" y="17679"/>
                  <a:pt x="2812" y="17537"/>
                </a:cubicBezTo>
                <a:cubicBezTo>
                  <a:pt x="3107" y="17342"/>
                  <a:pt x="2683" y="17197"/>
                  <a:pt x="7089" y="18980"/>
                </a:cubicBezTo>
                <a:cubicBezTo>
                  <a:pt x="7490" y="19142"/>
                  <a:pt x="7907" y="19306"/>
                  <a:pt x="8016" y="19346"/>
                </a:cubicBezTo>
                <a:lnTo>
                  <a:pt x="8213" y="19419"/>
                </a:lnTo>
                <a:lnTo>
                  <a:pt x="9573" y="19030"/>
                </a:lnTo>
                <a:cubicBezTo>
                  <a:pt x="10320" y="18817"/>
                  <a:pt x="11773" y="18404"/>
                  <a:pt x="12803" y="18112"/>
                </a:cubicBezTo>
                <a:lnTo>
                  <a:pt x="14676" y="17582"/>
                </a:lnTo>
                <a:lnTo>
                  <a:pt x="14692" y="17456"/>
                </a:lnTo>
                <a:cubicBezTo>
                  <a:pt x="14707" y="17332"/>
                  <a:pt x="14703" y="17332"/>
                  <a:pt x="14387" y="17221"/>
                </a:cubicBezTo>
                <a:cubicBezTo>
                  <a:pt x="14015" y="17090"/>
                  <a:pt x="13985" y="17067"/>
                  <a:pt x="14110" y="17012"/>
                </a:cubicBezTo>
                <a:cubicBezTo>
                  <a:pt x="14399" y="16885"/>
                  <a:pt x="14471" y="16286"/>
                  <a:pt x="14223" y="16071"/>
                </a:cubicBezTo>
                <a:cubicBezTo>
                  <a:pt x="14174" y="16029"/>
                  <a:pt x="14029" y="15963"/>
                  <a:pt x="13902" y="15925"/>
                </a:cubicBezTo>
                <a:cubicBezTo>
                  <a:pt x="13618" y="15838"/>
                  <a:pt x="13644" y="15808"/>
                  <a:pt x="14119" y="15657"/>
                </a:cubicBezTo>
                <a:cubicBezTo>
                  <a:pt x="14463" y="15548"/>
                  <a:pt x="14500" y="15517"/>
                  <a:pt x="14608" y="15236"/>
                </a:cubicBezTo>
                <a:cubicBezTo>
                  <a:pt x="14684" y="15039"/>
                  <a:pt x="14641" y="14708"/>
                  <a:pt x="14524" y="14605"/>
                </a:cubicBezTo>
                <a:cubicBezTo>
                  <a:pt x="14472" y="14560"/>
                  <a:pt x="14228" y="14463"/>
                  <a:pt x="13970" y="14383"/>
                </a:cubicBezTo>
                <a:cubicBezTo>
                  <a:pt x="13717" y="14305"/>
                  <a:pt x="13505" y="14226"/>
                  <a:pt x="13497" y="14209"/>
                </a:cubicBezTo>
                <a:cubicBezTo>
                  <a:pt x="13488" y="14192"/>
                  <a:pt x="13755" y="14089"/>
                  <a:pt x="14090" y="13977"/>
                </a:cubicBezTo>
                <a:lnTo>
                  <a:pt x="14696" y="13773"/>
                </a:lnTo>
                <a:lnTo>
                  <a:pt x="14797" y="13573"/>
                </a:lnTo>
                <a:cubicBezTo>
                  <a:pt x="14901" y="13360"/>
                  <a:pt x="14927" y="13007"/>
                  <a:pt x="14849" y="12877"/>
                </a:cubicBezTo>
                <a:cubicBezTo>
                  <a:pt x="14761" y="12733"/>
                  <a:pt x="14520" y="12623"/>
                  <a:pt x="13918" y="12448"/>
                </a:cubicBezTo>
                <a:cubicBezTo>
                  <a:pt x="13129" y="12219"/>
                  <a:pt x="13079" y="12196"/>
                  <a:pt x="13140" y="12125"/>
                </a:cubicBezTo>
                <a:cubicBezTo>
                  <a:pt x="13189" y="12067"/>
                  <a:pt x="13360" y="12040"/>
                  <a:pt x="14183" y="11956"/>
                </a:cubicBezTo>
                <a:cubicBezTo>
                  <a:pt x="14419" y="11932"/>
                  <a:pt x="14622" y="11907"/>
                  <a:pt x="14632" y="11901"/>
                </a:cubicBezTo>
                <a:cubicBezTo>
                  <a:pt x="14642" y="11894"/>
                  <a:pt x="14606" y="11760"/>
                  <a:pt x="14556" y="11600"/>
                </a:cubicBezTo>
                <a:cubicBezTo>
                  <a:pt x="14469" y="11327"/>
                  <a:pt x="14309" y="10804"/>
                  <a:pt x="14038" y="9905"/>
                </a:cubicBezTo>
                <a:cubicBezTo>
                  <a:pt x="13972" y="9686"/>
                  <a:pt x="13907" y="9475"/>
                  <a:pt x="13894" y="9438"/>
                </a:cubicBezTo>
                <a:cubicBezTo>
                  <a:pt x="13878" y="9393"/>
                  <a:pt x="13901" y="9360"/>
                  <a:pt x="13962" y="9340"/>
                </a:cubicBezTo>
                <a:cubicBezTo>
                  <a:pt x="14086" y="9298"/>
                  <a:pt x="14181" y="9142"/>
                  <a:pt x="14143" y="9045"/>
                </a:cubicBezTo>
                <a:cubicBezTo>
                  <a:pt x="14124" y="8999"/>
                  <a:pt x="14135" y="8945"/>
                  <a:pt x="14167" y="8921"/>
                </a:cubicBezTo>
                <a:cubicBezTo>
                  <a:pt x="14218" y="8882"/>
                  <a:pt x="14218" y="8817"/>
                  <a:pt x="14151" y="8512"/>
                </a:cubicBezTo>
                <a:cubicBezTo>
                  <a:pt x="14141" y="8470"/>
                  <a:pt x="14127" y="8402"/>
                  <a:pt x="14123" y="8363"/>
                </a:cubicBezTo>
                <a:cubicBezTo>
                  <a:pt x="14110" y="8252"/>
                  <a:pt x="13906" y="8144"/>
                  <a:pt x="13705" y="8144"/>
                </a:cubicBezTo>
                <a:cubicBezTo>
                  <a:pt x="13499" y="8144"/>
                  <a:pt x="13486" y="8128"/>
                  <a:pt x="13368" y="7730"/>
                </a:cubicBezTo>
                <a:cubicBezTo>
                  <a:pt x="13323" y="7579"/>
                  <a:pt x="13265" y="7399"/>
                  <a:pt x="13240" y="7332"/>
                </a:cubicBezTo>
                <a:cubicBezTo>
                  <a:pt x="13215" y="7264"/>
                  <a:pt x="13162" y="7087"/>
                  <a:pt x="13119" y="6936"/>
                </a:cubicBezTo>
                <a:cubicBezTo>
                  <a:pt x="12973" y="6416"/>
                  <a:pt x="12993" y="6443"/>
                  <a:pt x="12803" y="6454"/>
                </a:cubicBezTo>
                <a:cubicBezTo>
                  <a:pt x="12710" y="6459"/>
                  <a:pt x="12359" y="6493"/>
                  <a:pt x="12024" y="6527"/>
                </a:cubicBezTo>
                <a:cubicBezTo>
                  <a:pt x="11690" y="6561"/>
                  <a:pt x="11372" y="6593"/>
                  <a:pt x="11318" y="6597"/>
                </a:cubicBezTo>
                <a:cubicBezTo>
                  <a:pt x="11265" y="6602"/>
                  <a:pt x="11014" y="6626"/>
                  <a:pt x="10760" y="6653"/>
                </a:cubicBezTo>
                <a:cubicBezTo>
                  <a:pt x="10506" y="6680"/>
                  <a:pt x="10156" y="6717"/>
                  <a:pt x="9982" y="6734"/>
                </a:cubicBezTo>
                <a:cubicBezTo>
                  <a:pt x="9399" y="6790"/>
                  <a:pt x="8454" y="6888"/>
                  <a:pt x="8209" y="6918"/>
                </a:cubicBezTo>
                <a:cubicBezTo>
                  <a:pt x="8075" y="6934"/>
                  <a:pt x="7725" y="6969"/>
                  <a:pt x="7430" y="6996"/>
                </a:cubicBezTo>
                <a:cubicBezTo>
                  <a:pt x="7136" y="7023"/>
                  <a:pt x="6796" y="7057"/>
                  <a:pt x="6676" y="7072"/>
                </a:cubicBezTo>
                <a:cubicBezTo>
                  <a:pt x="6556" y="7087"/>
                  <a:pt x="6227" y="7122"/>
                  <a:pt x="5946" y="7150"/>
                </a:cubicBezTo>
                <a:cubicBezTo>
                  <a:pt x="5665" y="7178"/>
                  <a:pt x="5305" y="7228"/>
                  <a:pt x="5147" y="7261"/>
                </a:cubicBezTo>
                <a:cubicBezTo>
                  <a:pt x="4263" y="7447"/>
                  <a:pt x="3775" y="7430"/>
                  <a:pt x="3394" y="7200"/>
                </a:cubicBezTo>
                <a:cubicBezTo>
                  <a:pt x="3223" y="7097"/>
                  <a:pt x="275" y="5507"/>
                  <a:pt x="52" y="5397"/>
                </a:cubicBezTo>
                <a:cubicBezTo>
                  <a:pt x="34" y="5388"/>
                  <a:pt x="21" y="5381"/>
                  <a:pt x="12" y="5381"/>
                </a:cubicBezTo>
                <a:close/>
              </a:path>
            </a:pathLst>
          </a:cu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Forms of Imagery"/>
          <p:cNvSpPr txBox="1"/>
          <p:nvPr>
            <p:ph type="title"/>
          </p:nvPr>
        </p:nvSpPr>
        <p:spPr>
          <a:xfrm>
            <a:off x="1168400" y="2463800"/>
            <a:ext cx="10464800" cy="2540000"/>
          </a:xfrm>
          <a:prstGeom prst="rect">
            <a:avLst/>
          </a:prstGeom>
        </p:spPr>
        <p:txBody>
          <a:bodyPr/>
          <a:lstStyle>
            <a:lvl1pPr>
              <a:defRPr>
                <a:latin typeface="Chalkboard"/>
                <a:ea typeface="Chalkboard"/>
                <a:cs typeface="Chalkboard"/>
                <a:sym typeface="Chalkboard"/>
              </a:defRPr>
            </a:lvl1pPr>
          </a:lstStyle>
          <a:p>
            <a:pPr/>
            <a:r>
              <a:t>Sub-genres of Fiction</a:t>
            </a:r>
          </a:p>
        </p:txBody>
      </p:sp>
      <p:sp>
        <p:nvSpPr>
          <p:cNvPr id="145" name="Arrow"/>
          <p:cNvSpPr/>
          <p:nvPr/>
        </p:nvSpPr>
        <p:spPr>
          <a:xfrm>
            <a:off x="3619500" y="6127750"/>
            <a:ext cx="5214045" cy="1270000"/>
          </a:xfrm>
          <a:prstGeom prst="rightArrow">
            <a:avLst>
              <a:gd name="adj1" fmla="val 32000"/>
              <a:gd name="adj2" fmla="val 64000"/>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sz="3200">
                <a:solidFill>
                  <a:srgbClr val="FFFFFF"/>
                </a:solidFill>
                <a:effectLst>
                  <a:outerShdw sx="100000" sy="100000" kx="0" ky="0" algn="b" rotWithShape="0" blurRad="63500" dist="25400" dir="2700000">
                    <a:srgbClr val="000000">
                      <a:alpha val="70000"/>
                    </a:srgbClr>
                  </a:outerShdw>
                </a:effectLst>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Visual"/>
          <p:cNvSpPr txBox="1"/>
          <p:nvPr>
            <p:ph type="title"/>
          </p:nvPr>
        </p:nvSpPr>
        <p:spPr>
          <a:xfrm>
            <a:off x="910420" y="836619"/>
            <a:ext cx="10464801" cy="2540001"/>
          </a:xfrm>
          <a:prstGeom prst="rect">
            <a:avLst/>
          </a:prstGeom>
        </p:spPr>
        <p:txBody>
          <a:bodyPr/>
          <a:lstStyle>
            <a:lvl1pPr>
              <a:defRPr>
                <a:latin typeface="Chalkboard"/>
                <a:ea typeface="Chalkboard"/>
                <a:cs typeface="Chalkboard"/>
                <a:sym typeface="Chalkboard"/>
              </a:defRPr>
            </a:lvl1pPr>
          </a:lstStyle>
          <a:p>
            <a:pPr/>
            <a:r>
              <a:t>Fantasy</a:t>
            </a:r>
          </a:p>
        </p:txBody>
      </p:sp>
      <p:sp>
        <p:nvSpPr>
          <p:cNvPr id="148" name="Describes what we see: paintings, or images directly experienced through the narrator’s eyes. Visual imagery may include:…"/>
          <p:cNvSpPr txBox="1"/>
          <p:nvPr>
            <p:ph type="body" sz="half" idx="1"/>
          </p:nvPr>
        </p:nvSpPr>
        <p:spPr>
          <a:xfrm>
            <a:off x="609600" y="3063329"/>
            <a:ext cx="6732092" cy="4772571"/>
          </a:xfrm>
          <a:prstGeom prst="rect">
            <a:avLst/>
          </a:prstGeom>
        </p:spPr>
        <p:txBody>
          <a:bodyPr/>
          <a:lstStyle/>
          <a:p>
            <a:pPr marL="474344" indent="-474344" defTabSz="379474">
              <a:spcBef>
                <a:spcPts val="2900"/>
              </a:spcBef>
              <a:buBlip>
                <a:blip r:embed="rId2"/>
              </a:buBlip>
              <a:defRPr sz="2900">
                <a:latin typeface="Chalkboard"/>
                <a:ea typeface="Chalkboard"/>
                <a:cs typeface="Chalkboard"/>
                <a:sym typeface="Chalkboard"/>
              </a:defRPr>
            </a:pPr>
            <a:r>
              <a:t>A story with monsters, magic, or characters with superpowers.</a:t>
            </a:r>
          </a:p>
          <a:p>
            <a:pPr marL="474344" indent="-474344" defTabSz="379474">
              <a:spcBef>
                <a:spcPts val="2900"/>
              </a:spcBef>
              <a:buBlip>
                <a:blip r:embed="rId2"/>
              </a:buBlip>
              <a:defRPr sz="2900">
                <a:latin typeface="Chalkboard"/>
                <a:ea typeface="Chalkboard"/>
                <a:cs typeface="Chalkboard"/>
                <a:sym typeface="Chalkboard"/>
              </a:defRPr>
            </a:pPr>
            <a:r>
              <a:t>There are common techniques that a writer uses when creating a fantasy story, e.g. allusion, alliteration, allegory</a:t>
            </a:r>
          </a:p>
          <a:p>
            <a:pPr marL="474344" indent="-474344" defTabSz="379474">
              <a:spcBef>
                <a:spcPts val="2900"/>
              </a:spcBef>
              <a:buBlip>
                <a:blip r:embed="rId2"/>
              </a:buBlip>
              <a:defRPr sz="2900">
                <a:latin typeface="Chalkboard"/>
                <a:ea typeface="Chalkboard"/>
                <a:cs typeface="Chalkboard"/>
                <a:sym typeface="Chalkboard"/>
              </a:defRPr>
            </a:pPr>
            <a:r>
              <a:t> e.g. Harry Potter, The Lord of the Rings</a:t>
            </a:r>
          </a:p>
        </p:txBody>
      </p:sp>
      <p:pic>
        <p:nvPicPr>
          <p:cNvPr id="149" name="Image" descr="Image"/>
          <p:cNvPicPr>
            <a:picLocks noChangeAspect="1"/>
          </p:cNvPicPr>
          <p:nvPr/>
        </p:nvPicPr>
        <p:blipFill>
          <a:blip r:embed="rId3">
            <a:extLst/>
          </a:blip>
          <a:stretch>
            <a:fillRect/>
          </a:stretch>
        </p:blipFill>
        <p:spPr>
          <a:xfrm>
            <a:off x="8077200" y="2730492"/>
            <a:ext cx="3920072" cy="588010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Visual"/>
          <p:cNvSpPr txBox="1"/>
          <p:nvPr>
            <p:ph type="title"/>
          </p:nvPr>
        </p:nvSpPr>
        <p:spPr>
          <a:xfrm>
            <a:off x="910420" y="836618"/>
            <a:ext cx="10464801" cy="2540002"/>
          </a:xfrm>
          <a:prstGeom prst="rect">
            <a:avLst/>
          </a:prstGeom>
        </p:spPr>
        <p:txBody>
          <a:bodyPr/>
          <a:lstStyle>
            <a:lvl1pPr>
              <a:defRPr>
                <a:latin typeface="Chalkboard"/>
                <a:ea typeface="Chalkboard"/>
                <a:cs typeface="Chalkboard"/>
                <a:sym typeface="Chalkboard"/>
              </a:defRPr>
            </a:lvl1pPr>
          </a:lstStyle>
          <a:p>
            <a:pPr/>
            <a:r>
              <a:t>Science Fiction</a:t>
            </a:r>
          </a:p>
        </p:txBody>
      </p:sp>
      <p:sp>
        <p:nvSpPr>
          <p:cNvPr id="152" name="Describes what we see: paintings, or images directly experienced through the narrator’s eyes. Visual imagery may include:…"/>
          <p:cNvSpPr txBox="1"/>
          <p:nvPr>
            <p:ph type="body" sz="half" idx="1"/>
          </p:nvPr>
        </p:nvSpPr>
        <p:spPr>
          <a:xfrm>
            <a:off x="1257300" y="2654300"/>
            <a:ext cx="5258297" cy="6514555"/>
          </a:xfrm>
          <a:prstGeom prst="rect">
            <a:avLst/>
          </a:prstGeom>
        </p:spPr>
        <p:txBody>
          <a:bodyPr/>
          <a:lstStyle/>
          <a:p>
            <a:pPr marL="422166" indent="-422166" defTabSz="337732">
              <a:spcBef>
                <a:spcPts val="2500"/>
              </a:spcBef>
              <a:buBlip>
                <a:blip r:embed="rId2"/>
              </a:buBlip>
              <a:defRPr sz="2581">
                <a:latin typeface="Chalkboard"/>
                <a:ea typeface="Chalkboard"/>
                <a:cs typeface="Chalkboard"/>
                <a:sym typeface="Chalkboard"/>
              </a:defRPr>
            </a:pPr>
            <a:r>
              <a:t>A story based on impact of science, either actual or imagined. </a:t>
            </a:r>
          </a:p>
          <a:p>
            <a:pPr marL="422166" indent="-422166" defTabSz="337732">
              <a:spcBef>
                <a:spcPts val="2500"/>
              </a:spcBef>
              <a:buBlip>
                <a:blip r:embed="rId2"/>
              </a:buBlip>
              <a:defRPr sz="2581">
                <a:latin typeface="Chalkboard"/>
                <a:ea typeface="Chalkboard"/>
                <a:cs typeface="Chalkboard"/>
                <a:sym typeface="Chalkboard"/>
              </a:defRPr>
            </a:pPr>
            <a:r>
              <a:t>Set in the future or on other planets, has aliens, robots, and/or futuristic technology.</a:t>
            </a:r>
          </a:p>
          <a:p>
            <a:pPr marL="422166" indent="-422166" defTabSz="337732">
              <a:spcBef>
                <a:spcPts val="2500"/>
              </a:spcBef>
              <a:buBlip>
                <a:blip r:embed="rId2"/>
              </a:buBlip>
              <a:defRPr sz="2581">
                <a:latin typeface="Chalkboard"/>
                <a:ea typeface="Chalkboard"/>
                <a:cs typeface="Chalkboard"/>
                <a:sym typeface="Chalkboard"/>
              </a:defRPr>
            </a:pPr>
            <a:r>
              <a:t>Since they're so imaginative, anything is possible and these contain a wide range of futuristic concepts</a:t>
            </a:r>
          </a:p>
          <a:p>
            <a:pPr marL="422166" indent="-422166" defTabSz="337732">
              <a:spcBef>
                <a:spcPts val="2500"/>
              </a:spcBef>
              <a:buBlip>
                <a:blip r:embed="rId2"/>
              </a:buBlip>
              <a:defRPr sz="2581">
                <a:latin typeface="Chalkboard"/>
                <a:ea typeface="Chalkboard"/>
                <a:cs typeface="Chalkboard"/>
                <a:sym typeface="Chalkboard"/>
              </a:defRPr>
            </a:pPr>
            <a:r>
              <a:t>e.g. Back to the Future, Guardians of the Galaxy, Star Wars</a:t>
            </a:r>
          </a:p>
        </p:txBody>
      </p:sp>
      <p:pic>
        <p:nvPicPr>
          <p:cNvPr id="153" name="Image" descr="Image"/>
          <p:cNvPicPr>
            <a:picLocks noChangeAspect="1"/>
          </p:cNvPicPr>
          <p:nvPr/>
        </p:nvPicPr>
        <p:blipFill>
          <a:blip r:embed="rId3">
            <a:extLst/>
          </a:blip>
          <a:stretch>
            <a:fillRect/>
          </a:stretch>
        </p:blipFill>
        <p:spPr>
          <a:xfrm>
            <a:off x="7721848" y="2507977"/>
            <a:ext cx="4012319" cy="594552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halkboard">
  <a:themeElements>
    <a:clrScheme name="Chalkboard">
      <a:dk1>
        <a:srgbClr val="FFFFFF"/>
      </a:dk1>
      <a:lt1>
        <a:srgbClr val="BF00FF"/>
      </a:lt1>
      <a:dk2>
        <a:srgbClr val="A7A7A7"/>
      </a:dk2>
      <a:lt2>
        <a:srgbClr val="535353"/>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Helvetica Neue"/>
        <a:ea typeface="Helvetica Neue"/>
        <a:cs typeface="Helvetica Neue"/>
      </a:majorFont>
      <a:minorFont>
        <a:latin typeface="Helvetica"/>
        <a:ea typeface="Helvetica"/>
        <a:cs typeface="Helvetica"/>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0" dir="162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A7A7A7"/>
      </a:dk2>
      <a:lt2>
        <a:srgbClr val="535353"/>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Helvetica Neue"/>
        <a:ea typeface="Helvetica Neue"/>
        <a:cs typeface="Helvetica Neue"/>
      </a:majorFont>
      <a:minorFont>
        <a:latin typeface="Helvetica"/>
        <a:ea typeface="Helvetica"/>
        <a:cs typeface="Helvetica"/>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0" dir="162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BF00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